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1"/>
  </p:sldMasterIdLst>
  <p:notesMasterIdLst>
    <p:notesMasterId r:id="rId19"/>
  </p:notesMasterIdLst>
  <p:sldIdLst>
    <p:sldId id="1881" r:id="rId2"/>
    <p:sldId id="258" r:id="rId3"/>
    <p:sldId id="1885" r:id="rId4"/>
    <p:sldId id="1883" r:id="rId5"/>
    <p:sldId id="1878" r:id="rId6"/>
    <p:sldId id="259" r:id="rId7"/>
    <p:sldId id="260" r:id="rId8"/>
    <p:sldId id="268" r:id="rId9"/>
    <p:sldId id="261" r:id="rId10"/>
    <p:sldId id="270" r:id="rId11"/>
    <p:sldId id="274" r:id="rId12"/>
    <p:sldId id="272" r:id="rId13"/>
    <p:sldId id="262" r:id="rId14"/>
    <p:sldId id="1873" r:id="rId15"/>
    <p:sldId id="1887" r:id="rId16"/>
    <p:sldId id="1875" r:id="rId17"/>
    <p:sldId id="1876" r:id="rId1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u="sng" kern="1200">
        <a:solidFill>
          <a:schemeClr val="tx1"/>
        </a:solidFill>
        <a:latin typeface=".VnArial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u="sng" kern="1200">
        <a:solidFill>
          <a:schemeClr val="tx1"/>
        </a:solidFill>
        <a:latin typeface=".VnArial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u="sng" kern="1200">
        <a:solidFill>
          <a:schemeClr val="tx1"/>
        </a:solidFill>
        <a:latin typeface=".VnArial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u="sng" kern="1200">
        <a:solidFill>
          <a:schemeClr val="tx1"/>
        </a:solidFill>
        <a:latin typeface=".VnArial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u="sng" kern="1200">
        <a:solidFill>
          <a:schemeClr val="tx1"/>
        </a:solidFill>
        <a:latin typeface=".VnArial" pitchFamily="34" charset="0"/>
        <a:ea typeface="+mn-ea"/>
        <a:cs typeface="+mn-cs"/>
      </a:defRPr>
    </a:lvl5pPr>
    <a:lvl6pPr marL="2286000" algn="l" defTabSz="914400" rtl="0" eaLnBrk="1" latinLnBrk="0" hangingPunct="1">
      <a:defRPr sz="2000" u="sng" kern="1200">
        <a:solidFill>
          <a:schemeClr val="tx1"/>
        </a:solidFill>
        <a:latin typeface=".VnArial" pitchFamily="34" charset="0"/>
        <a:ea typeface="+mn-ea"/>
        <a:cs typeface="+mn-cs"/>
      </a:defRPr>
    </a:lvl6pPr>
    <a:lvl7pPr marL="2743200" algn="l" defTabSz="914400" rtl="0" eaLnBrk="1" latinLnBrk="0" hangingPunct="1">
      <a:defRPr sz="2000" u="sng" kern="1200">
        <a:solidFill>
          <a:schemeClr val="tx1"/>
        </a:solidFill>
        <a:latin typeface=".VnArial" pitchFamily="34" charset="0"/>
        <a:ea typeface="+mn-ea"/>
        <a:cs typeface="+mn-cs"/>
      </a:defRPr>
    </a:lvl7pPr>
    <a:lvl8pPr marL="3200400" algn="l" defTabSz="914400" rtl="0" eaLnBrk="1" latinLnBrk="0" hangingPunct="1">
      <a:defRPr sz="2000" u="sng" kern="1200">
        <a:solidFill>
          <a:schemeClr val="tx1"/>
        </a:solidFill>
        <a:latin typeface=".VnArial" pitchFamily="34" charset="0"/>
        <a:ea typeface="+mn-ea"/>
        <a:cs typeface="+mn-cs"/>
      </a:defRPr>
    </a:lvl8pPr>
    <a:lvl9pPr marL="3657600" algn="l" defTabSz="914400" rtl="0" eaLnBrk="1" latinLnBrk="0" hangingPunct="1">
      <a:defRPr sz="2000" u="sng" kern="1200">
        <a:solidFill>
          <a:schemeClr val="tx1"/>
        </a:solidFill>
        <a:latin typeface=".Vn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allowPng="1" imgSz="1024x768" encoding="windows-1252"/>
  <p:clrMru>
    <a:srgbClr val="FF99FF"/>
    <a:srgbClr val="CC99FF"/>
    <a:srgbClr val="0000FF"/>
    <a:srgbClr val="FFFFFF"/>
    <a:srgbClr val="FFFF00"/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84156" autoAdjust="0"/>
  </p:normalViewPr>
  <p:slideViewPr>
    <p:cSldViewPr>
      <p:cViewPr varScale="1">
        <p:scale>
          <a:sx n="36" d="100"/>
          <a:sy n="36" d="100"/>
        </p:scale>
        <p:origin x="-142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8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u="none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18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u="none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4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18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818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u="none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18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u="none"/>
            </a:lvl1pPr>
          </a:lstStyle>
          <a:p>
            <a:pPr>
              <a:defRPr/>
            </a:pPr>
            <a:fld id="{75B3392C-3918-4572-A364-138911E0AD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.Vn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.Vn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.Vn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.Vn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.Vn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906 h 1906"/>
                <a:gd name="T4" fmla="*/ 5740 w 5740"/>
                <a:gd name="T5" fmla="*/ 1906 h 1906"/>
                <a:gd name="T6" fmla="*/ 5740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62475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2476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2C94DC-8FCC-4C9E-A034-3FD33055FE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2C65A3-DEA0-4F64-93BF-E7E47ECA03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952FA0-7E81-46A3-A21C-14C65CBD89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194C30-0E02-4FD7-9C69-6215A3A9DD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D2748A-8588-476B-914E-AF156471D9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E32558-42B3-466B-ADB9-C62B9E7CEA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9DDFFF-2A2E-46E4-AEDF-F09C634A23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2EA56E-8508-4B4C-B45F-FFDFCCC532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11F864-1A96-4447-B8E3-C5AD1B2B5E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DBB64B-D096-4E79-B85D-503857ECC1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05E498-EBB6-4148-8B04-70D1D842E0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13D7D8-AF20-47CA-9A5A-E7054275F6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F13817-F8A0-49D7-8C9F-793F9722BC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u="none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u="none"/>
            </a:lvl1pPr>
          </a:lstStyle>
          <a:p>
            <a:pPr>
              <a:defRPr/>
            </a:pPr>
            <a:fld id="{9C9F6529-BED8-4D07-A0F1-2FAE907645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2052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2056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61446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1447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1448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1450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61451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906 h 1906"/>
                <a:gd name="T4" fmla="*/ 5740 w 5740"/>
                <a:gd name="T5" fmla="*/ 1906 h 1906"/>
                <a:gd name="T6" fmla="*/ 5740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61453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54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 u="none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55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34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.Vn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.Vn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.Vn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.Vn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.Vn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.Vn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.Vn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.Vn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duonghuong\Local%20Settings\Temporary%20Internet%20Files\Content.IE5\KBSTCV29\MSj04378820000%5b1%5d.wav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10.gif"/><Relationship Id="rId4" Type="http://schemas.openxmlformats.org/officeDocument/2006/relationships/image" Target="../media/image9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H:\at%20-at\bai%20hat.mp3" TargetMode="External"/><Relationship Id="rId1" Type="http://schemas.openxmlformats.org/officeDocument/2006/relationships/audio" Target="file:///C:\Documents%20and%20Settings\Phuc\Desktop\phuc\ca%20nhac%20thieu%20nhi.mp3" TargetMode="Externa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482" name="WordArt 2"/>
          <p:cNvSpPr>
            <a:spLocks noChangeArrowheads="1" noChangeShapeType="1" noTextEdit="1"/>
          </p:cNvSpPr>
          <p:nvPr/>
        </p:nvSpPr>
        <p:spPr bwMode="auto">
          <a:xfrm>
            <a:off x="2895600" y="1524000"/>
            <a:ext cx="28194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Arial"/>
              </a:rPr>
              <a:t>KIỂM TRA BÀI CŨ</a:t>
            </a:r>
          </a:p>
        </p:txBody>
      </p:sp>
      <p:sp>
        <p:nvSpPr>
          <p:cNvPr id="1812483" name="WordArt 3"/>
          <p:cNvSpPr>
            <a:spLocks noChangeArrowheads="1" noChangeShapeType="1" noTextEdit="1"/>
          </p:cNvSpPr>
          <p:nvPr/>
        </p:nvSpPr>
        <p:spPr bwMode="auto">
          <a:xfrm>
            <a:off x="3200400" y="762000"/>
            <a:ext cx="22098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b="1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</a:rPr>
              <a:t>TẬP ĐỌC</a:t>
            </a:r>
          </a:p>
        </p:txBody>
      </p:sp>
      <p:pic>
        <p:nvPicPr>
          <p:cNvPr id="4100" name="Picture 4" descr="bluline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33400"/>
            <a:ext cx="91440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 descr="bluline[1]"/>
          <p:cNvPicPr>
            <a:picLocks noChangeAspect="1" noChangeArrowheads="1"/>
          </p:cNvPicPr>
          <p:nvPr/>
        </p:nvPicPr>
        <p:blipFill>
          <a:blip r:embed="rId2">
            <a:grayscl/>
            <a:biLevel thresh="50000"/>
          </a:blip>
          <a:srcRect/>
          <a:stretch>
            <a:fillRect/>
          </a:stretch>
        </p:blipFill>
        <p:spPr bwMode="auto">
          <a:xfrm>
            <a:off x="0" y="1295400"/>
            <a:ext cx="91440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12486" name="AutoShape 6"/>
          <p:cNvSpPr>
            <a:spLocks noChangeArrowheads="1"/>
          </p:cNvSpPr>
          <p:nvPr/>
        </p:nvSpPr>
        <p:spPr bwMode="auto">
          <a:xfrm>
            <a:off x="1752600" y="2590800"/>
            <a:ext cx="5105400" cy="2438400"/>
          </a:xfrm>
          <a:prstGeom prst="cloudCallout">
            <a:avLst>
              <a:gd name="adj1" fmla="val 16046"/>
              <a:gd name="adj2" fmla="val 53125"/>
            </a:avLst>
          </a:prstGeom>
          <a:solidFill>
            <a:srgbClr val="FFCCFF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US" sz="2800" b="1" u="none">
              <a:solidFill>
                <a:srgbClr val="3333CC"/>
              </a:solidFill>
              <a:latin typeface="Arial" charset="0"/>
            </a:endParaRPr>
          </a:p>
          <a:p>
            <a:pPr algn="ctr"/>
            <a:r>
              <a:rPr lang="en-US" sz="2800" b="1" u="none">
                <a:solidFill>
                  <a:srgbClr val="3333CC"/>
                </a:solidFill>
                <a:latin typeface="Arial" charset="0"/>
              </a:rPr>
              <a:t>ANH HÙNG TRẦN ĐẠI NGHĨA</a:t>
            </a:r>
          </a:p>
        </p:txBody>
      </p:sp>
      <p:sp>
        <p:nvSpPr>
          <p:cNvPr id="1812487" name="AutoShape 7"/>
          <p:cNvSpPr>
            <a:spLocks noChangeArrowheads="1"/>
          </p:cNvSpPr>
          <p:nvPr/>
        </p:nvSpPr>
        <p:spPr bwMode="auto">
          <a:xfrm>
            <a:off x="5181600" y="2971800"/>
            <a:ext cx="3581400" cy="2057400"/>
          </a:xfrm>
          <a:prstGeom prst="cloudCallout">
            <a:avLst>
              <a:gd name="adj1" fmla="val -43750"/>
              <a:gd name="adj2" fmla="val 32949"/>
            </a:avLst>
          </a:prstGeom>
          <a:solidFill>
            <a:schemeClr val="accent1"/>
          </a:solidFill>
          <a:ln w="9525">
            <a:solidFill>
              <a:srgbClr val="FFFF99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sz="2800" b="1" u="none">
                <a:solidFill>
                  <a:srgbClr val="3333CC"/>
                </a:solidFill>
                <a:latin typeface="Arial" charset="0"/>
              </a:rPr>
              <a:t>Giờ tập </a:t>
            </a:r>
            <a:r>
              <a:rPr lang="vi-VN" sz="2800" b="1" u="none">
                <a:solidFill>
                  <a:srgbClr val="3333CC"/>
                </a:solidFill>
                <a:latin typeface="Arial" charset="0"/>
              </a:rPr>
              <a:t>đ</a:t>
            </a:r>
            <a:r>
              <a:rPr lang="en-US" sz="2800" b="1" u="none">
                <a:solidFill>
                  <a:srgbClr val="3333CC"/>
                </a:solidFill>
                <a:latin typeface="Arial" charset="0"/>
              </a:rPr>
              <a:t>ọc tr</a:t>
            </a:r>
            <a:r>
              <a:rPr lang="vi-VN" sz="2800" b="1" u="none">
                <a:solidFill>
                  <a:srgbClr val="3333CC"/>
                </a:solidFill>
                <a:latin typeface="Arial" charset="0"/>
              </a:rPr>
              <a:t>ư</a:t>
            </a:r>
            <a:r>
              <a:rPr lang="en-US" sz="2800" b="1" u="none">
                <a:solidFill>
                  <a:srgbClr val="3333CC"/>
                </a:solidFill>
                <a:latin typeface="Arial" charset="0"/>
              </a:rPr>
              <a:t>ớc các em học bài gì nào?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3733800" y="2438400"/>
            <a:ext cx="5257800" cy="3387725"/>
            <a:chOff x="2544" y="1750"/>
            <a:chExt cx="3120" cy="1920"/>
          </a:xfrm>
        </p:grpSpPr>
        <p:sp>
          <p:nvSpPr>
            <p:cNvPr id="4106" name="Rectangle 9"/>
            <p:cNvSpPr>
              <a:spLocks noChangeArrowheads="1"/>
            </p:cNvSpPr>
            <p:nvPr/>
          </p:nvSpPr>
          <p:spPr bwMode="auto">
            <a:xfrm>
              <a:off x="2544" y="1750"/>
              <a:ext cx="3120" cy="1920"/>
            </a:xfrm>
            <a:prstGeom prst="rect">
              <a:avLst/>
            </a:prstGeom>
            <a:solidFill>
              <a:schemeClr val="accent1"/>
            </a:solidFill>
            <a:ln w="38100" cmpd="dbl">
              <a:solidFill>
                <a:srgbClr val="FF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  <p:pic>
          <p:nvPicPr>
            <p:cNvPr id="4107" name="Picture 10" descr="DSC_0044"/>
            <p:cNvPicPr>
              <a:picLocks noChangeAspect="1" noChangeArrowheads="1"/>
            </p:cNvPicPr>
            <p:nvPr/>
          </p:nvPicPr>
          <p:blipFill>
            <a:blip r:embed="rId3"/>
            <a:srcRect l="17624" t="21422" r="12067" b="16415"/>
            <a:stretch>
              <a:fillRect/>
            </a:stretch>
          </p:blipFill>
          <p:spPr bwMode="auto">
            <a:xfrm>
              <a:off x="2592" y="1824"/>
              <a:ext cx="3024" cy="1776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</p:spPr>
        </p:pic>
      </p:grpSp>
      <p:sp>
        <p:nvSpPr>
          <p:cNvPr id="1812491" name="AutoShape 11"/>
          <p:cNvSpPr>
            <a:spLocks noChangeArrowheads="1"/>
          </p:cNvSpPr>
          <p:nvPr/>
        </p:nvSpPr>
        <p:spPr bwMode="auto">
          <a:xfrm>
            <a:off x="152400" y="2819400"/>
            <a:ext cx="3733800" cy="2590800"/>
          </a:xfrm>
          <a:prstGeom prst="cloudCallout">
            <a:avLst>
              <a:gd name="adj1" fmla="val 64625"/>
              <a:gd name="adj2" fmla="val 14889"/>
            </a:avLst>
          </a:prstGeom>
          <a:gradFill rotWithShape="1">
            <a:gsLst>
              <a:gs pos="0">
                <a:srgbClr val="FFFF99"/>
              </a:gs>
              <a:gs pos="100000">
                <a:srgbClr val="CACA79"/>
              </a:gs>
            </a:gsLst>
            <a:lin ang="5400000" scaled="1"/>
          </a:gradFill>
          <a:ln w="9525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US" sz="2800" b="1" u="none">
              <a:solidFill>
                <a:srgbClr val="3333CC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12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12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500"/>
                                        <p:tgtEl>
                                          <p:spTgt spid="1812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7" dur="500"/>
                                        <p:tgtEl>
                                          <p:spTgt spid="18124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12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500"/>
                                        <p:tgtEl>
                                          <p:spTgt spid="1812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7" dur="500"/>
                                        <p:tgtEl>
                                          <p:spTgt spid="18124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12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" dur="1000"/>
                                        <p:tgtEl>
                                          <p:spTgt spid="1812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2486" grpId="0" animBg="1"/>
      <p:bldP spid="1812486" grpId="1" animBg="1"/>
      <p:bldP spid="1812487" grpId="0" animBg="1"/>
      <p:bldP spid="1812487" grpId="1" animBg="1"/>
      <p:bldP spid="181249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000" i="1" dirty="0" smtClean="0">
                <a:latin typeface="Arial"/>
              </a:rPr>
              <a:t>                 </a:t>
            </a:r>
            <a:br>
              <a:rPr lang="en-US" sz="2000" i="1" dirty="0" smtClean="0">
                <a:latin typeface="Arial"/>
              </a:rPr>
            </a:br>
            <a:r>
              <a:rPr lang="en-US" sz="2000" i="1" dirty="0" smtClean="0">
                <a:latin typeface="Arial"/>
              </a:rPr>
              <a:t/>
            </a:r>
            <a:br>
              <a:rPr lang="en-US" sz="2000" i="1" dirty="0" smtClean="0">
                <a:latin typeface="Arial"/>
              </a:rPr>
            </a:br>
            <a:r>
              <a:rPr lang="en-US" sz="2000" i="1" dirty="0" smtClean="0">
                <a:latin typeface="Arial"/>
              </a:rPr>
              <a:t> </a:t>
            </a:r>
            <a:r>
              <a:rPr lang="en-US" sz="2400" i="1" smtClean="0">
                <a:latin typeface="Arial"/>
              </a:rPr>
              <a:t/>
            </a:r>
            <a:br>
              <a:rPr lang="en-US" sz="2400" i="1" smtClean="0">
                <a:latin typeface="Arial"/>
              </a:rPr>
            </a:br>
            <a:r>
              <a:rPr lang="en-US" sz="4000" i="1" u="sng" smtClean="0">
                <a:latin typeface="Arial"/>
              </a:rPr>
              <a:t>Tập </a:t>
            </a:r>
            <a:r>
              <a:rPr lang="vi-VN" sz="4000" i="1" u="sng" smtClean="0">
                <a:latin typeface="Arial"/>
              </a:rPr>
              <a:t>đ</a:t>
            </a:r>
            <a:r>
              <a:rPr lang="en-US" sz="4000" i="1" u="sng" smtClean="0">
                <a:latin typeface="Arial"/>
              </a:rPr>
              <a:t>ọc</a:t>
            </a:r>
            <a:r>
              <a:rPr lang="en-US" sz="4000" i="1" smtClean="0">
                <a:latin typeface="Arial"/>
              </a:rPr>
              <a:t/>
            </a:r>
            <a:br>
              <a:rPr lang="en-US" sz="4000" i="1" smtClean="0">
                <a:latin typeface="Arial"/>
              </a:rPr>
            </a:br>
            <a:r>
              <a:rPr lang="en-US" sz="4000" i="1" smtClean="0">
                <a:solidFill>
                  <a:srgbClr val="FF0066"/>
                </a:solidFill>
                <a:latin typeface="Arial"/>
              </a:rPr>
              <a:t>Bè xuôi sông </a:t>
            </a:r>
            <a:r>
              <a:rPr lang="en-US" sz="4000" i="1" dirty="0" smtClean="0">
                <a:solidFill>
                  <a:srgbClr val="FF0066"/>
                </a:solidFill>
                <a:latin typeface="Arial"/>
              </a:rPr>
              <a:t>La</a:t>
            </a:r>
            <a:r>
              <a:rPr lang="en-US" sz="4000" i="1" dirty="0" smtClean="0">
                <a:latin typeface="Arial"/>
              </a:rPr>
              <a:t/>
            </a:r>
            <a:br>
              <a:rPr lang="en-US" sz="4000" i="1" dirty="0" smtClean="0">
                <a:latin typeface="Arial"/>
              </a:rPr>
            </a:br>
            <a:r>
              <a:rPr lang="en-US" sz="4000" i="1" smtClean="0">
                <a:latin typeface="Arial"/>
              </a:rPr>
              <a:t>                       </a:t>
            </a:r>
            <a:r>
              <a:rPr lang="en-US" sz="1800" i="1" smtClean="0">
                <a:latin typeface="Arial"/>
              </a:rPr>
              <a:t>Vũ </a:t>
            </a:r>
            <a:r>
              <a:rPr lang="en-US" sz="1800" i="1" err="1" smtClean="0">
                <a:latin typeface="Arial"/>
              </a:rPr>
              <a:t>Duy</a:t>
            </a:r>
            <a:r>
              <a:rPr lang="en-US" sz="1800" i="1" smtClean="0">
                <a:latin typeface="Arial"/>
              </a:rPr>
              <a:t> Thông</a:t>
            </a:r>
            <a:endParaRPr lang="en-US" sz="1800" i="1" u="sng" dirty="0" smtClean="0">
              <a:latin typeface="Arial"/>
            </a:endParaRP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332038"/>
            <a:ext cx="8229600" cy="4525962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mtClean="0">
                <a:latin typeface="Arial"/>
              </a:rPr>
              <a:t>2. </a:t>
            </a:r>
            <a:r>
              <a:rPr lang="en-US" u="sng" smtClean="0">
                <a:latin typeface="Arial"/>
              </a:rPr>
              <a:t>Tìm hiểu bài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i="1" u="sng" smtClean="0">
                <a:solidFill>
                  <a:srgbClr val="FFFF00"/>
                </a:solidFill>
                <a:latin typeface="Arial"/>
              </a:rPr>
              <a:t>ý1</a:t>
            </a:r>
            <a:r>
              <a:rPr lang="en-US" i="1" smtClean="0">
                <a:solidFill>
                  <a:srgbClr val="FFFF00"/>
                </a:solidFill>
                <a:latin typeface="Arial"/>
              </a:rPr>
              <a:t>: Vẻ </a:t>
            </a:r>
            <a:r>
              <a:rPr lang="vi-VN" i="1" smtClean="0">
                <a:solidFill>
                  <a:srgbClr val="FFFF00"/>
                </a:solidFill>
                <a:latin typeface="Arial"/>
              </a:rPr>
              <a:t>đ</a:t>
            </a:r>
            <a:r>
              <a:rPr lang="en-US" i="1" smtClean="0">
                <a:solidFill>
                  <a:srgbClr val="FFFF00"/>
                </a:solidFill>
                <a:latin typeface="Arial"/>
              </a:rPr>
              <a:t>ẹp  của dòng sông La</a:t>
            </a:r>
          </a:p>
          <a:p>
            <a:pPr eaLnBrk="1" hangingPunct="1">
              <a:buFontTx/>
              <a:buNone/>
              <a:defRPr/>
            </a:pPr>
            <a:r>
              <a:rPr lang="en-US" smtClean="0">
                <a:latin typeface="Arial"/>
              </a:rPr>
              <a:t>   - Những bè gỗ - bầy trâu </a:t>
            </a:r>
            <a:r>
              <a:rPr lang="vi-VN" smtClean="0">
                <a:latin typeface="Arial"/>
              </a:rPr>
              <a:t>đ</a:t>
            </a:r>
            <a:r>
              <a:rPr lang="en-US" smtClean="0">
                <a:latin typeface="Arial"/>
              </a:rPr>
              <a:t>ằm mình, êm ả</a:t>
            </a:r>
          </a:p>
          <a:p>
            <a:pPr eaLnBrk="1" hangingPunct="1">
              <a:buFontTx/>
              <a:buNone/>
              <a:defRPr/>
            </a:pPr>
            <a:r>
              <a:rPr lang="en-US" smtClean="0">
                <a:latin typeface="Arial"/>
              </a:rPr>
              <a:t>     N</a:t>
            </a:r>
            <a:r>
              <a:rPr lang="vi-VN" smtClean="0">
                <a:latin typeface="Arial"/>
              </a:rPr>
              <a:t>ư</a:t>
            </a:r>
            <a:r>
              <a:rPr lang="en-US" smtClean="0">
                <a:latin typeface="Arial"/>
              </a:rPr>
              <a:t>ớc sông - ánh mắt, bờ tre – hàng mi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mtClean="0">
                <a:latin typeface="Arial"/>
              </a:rPr>
              <a:t>     Sóng long lanh vẩy cá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mtClean="0">
                <a:latin typeface="Arial"/>
              </a:rPr>
              <a:t>   - Trên bờ: tiếng chim hót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3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70" decel="100000"/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770" decel="100000"/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4" dur="770" fill="hold"/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6" dur="770" fill="hold"/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000" i="1" dirty="0" smtClean="0">
                <a:latin typeface="Arial"/>
              </a:rPr>
              <a:t>                 </a:t>
            </a:r>
            <a:br>
              <a:rPr lang="en-US" sz="2000" i="1" dirty="0" smtClean="0">
                <a:latin typeface="Arial"/>
              </a:rPr>
            </a:br>
            <a:r>
              <a:rPr lang="en-US" sz="2000" i="1" dirty="0" smtClean="0">
                <a:latin typeface="Arial"/>
              </a:rPr>
              <a:t/>
            </a:r>
            <a:br>
              <a:rPr lang="en-US" sz="2000" i="1" dirty="0" smtClean="0">
                <a:latin typeface="Arial"/>
              </a:rPr>
            </a:br>
            <a:r>
              <a:rPr lang="en-US" sz="2000" i="1" dirty="0" smtClean="0">
                <a:latin typeface="Arial"/>
              </a:rPr>
              <a:t> </a:t>
            </a:r>
            <a:r>
              <a:rPr lang="en-US" sz="2400" i="1" smtClean="0">
                <a:latin typeface="Arial"/>
              </a:rPr>
              <a:t/>
            </a:r>
            <a:br>
              <a:rPr lang="en-US" sz="2400" i="1" smtClean="0">
                <a:latin typeface="Arial"/>
              </a:rPr>
            </a:br>
            <a:r>
              <a:rPr lang="en-US" sz="4000" i="1" u="sng" smtClean="0">
                <a:latin typeface="Arial"/>
              </a:rPr>
              <a:t>Tập </a:t>
            </a:r>
            <a:r>
              <a:rPr lang="vi-VN" sz="4000" i="1" u="sng" smtClean="0">
                <a:latin typeface="Arial"/>
              </a:rPr>
              <a:t>đ</a:t>
            </a:r>
            <a:r>
              <a:rPr lang="en-US" sz="4000" i="1" u="sng" smtClean="0">
                <a:latin typeface="Arial"/>
              </a:rPr>
              <a:t>ọc</a:t>
            </a:r>
            <a:r>
              <a:rPr lang="en-US" sz="4000" i="1" smtClean="0">
                <a:latin typeface="Arial"/>
              </a:rPr>
              <a:t/>
            </a:r>
            <a:br>
              <a:rPr lang="en-US" sz="4000" i="1" smtClean="0">
                <a:latin typeface="Arial"/>
              </a:rPr>
            </a:br>
            <a:r>
              <a:rPr lang="en-US" sz="4000" i="1" smtClean="0">
                <a:solidFill>
                  <a:srgbClr val="FF0066"/>
                </a:solidFill>
                <a:latin typeface="Arial"/>
              </a:rPr>
              <a:t>Bè xuôi sông </a:t>
            </a:r>
            <a:r>
              <a:rPr lang="en-US" sz="4000" i="1" dirty="0" smtClean="0">
                <a:solidFill>
                  <a:srgbClr val="FF0066"/>
                </a:solidFill>
                <a:latin typeface="Arial"/>
              </a:rPr>
              <a:t>La</a:t>
            </a:r>
            <a:r>
              <a:rPr lang="en-US" sz="4000" i="1" dirty="0" smtClean="0">
                <a:latin typeface="Arial"/>
              </a:rPr>
              <a:t/>
            </a:r>
            <a:br>
              <a:rPr lang="en-US" sz="4000" i="1" dirty="0" smtClean="0">
                <a:latin typeface="Arial"/>
              </a:rPr>
            </a:br>
            <a:r>
              <a:rPr lang="en-US" sz="4000" i="1" smtClean="0">
                <a:latin typeface="Arial"/>
              </a:rPr>
              <a:t>                       </a:t>
            </a:r>
            <a:r>
              <a:rPr lang="en-US" sz="1800" i="1" smtClean="0">
                <a:latin typeface="Arial"/>
              </a:rPr>
              <a:t>Vũ </a:t>
            </a:r>
            <a:r>
              <a:rPr lang="en-US" sz="1800" i="1" err="1" smtClean="0">
                <a:latin typeface="Arial"/>
              </a:rPr>
              <a:t>Duy</a:t>
            </a:r>
            <a:r>
              <a:rPr lang="en-US" sz="1800" i="1" smtClean="0">
                <a:latin typeface="Arial"/>
              </a:rPr>
              <a:t> Thông</a:t>
            </a:r>
            <a:endParaRPr lang="en-US" sz="1800" i="1" u="sng" dirty="0" smtClean="0">
              <a:latin typeface="Arial"/>
            </a:endParaRP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332038"/>
            <a:ext cx="8229600" cy="4525962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mtClean="0">
                <a:latin typeface="Arial"/>
              </a:rPr>
              <a:t>2. </a:t>
            </a:r>
            <a:r>
              <a:rPr lang="en-US" u="sng" smtClean="0">
                <a:latin typeface="Arial"/>
              </a:rPr>
              <a:t>Tìm hiểu bài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mtClean="0">
              <a:latin typeface="Arial"/>
            </a:endParaRPr>
          </a:p>
        </p:txBody>
      </p:sp>
      <p:sp>
        <p:nvSpPr>
          <p:cNvPr id="78852" name="AutoShape 4"/>
          <p:cNvSpPr>
            <a:spLocks noChangeArrowheads="1"/>
          </p:cNvSpPr>
          <p:nvPr/>
        </p:nvSpPr>
        <p:spPr bwMode="auto">
          <a:xfrm>
            <a:off x="1143000" y="2895600"/>
            <a:ext cx="6019800" cy="3352800"/>
          </a:xfrm>
          <a:prstGeom prst="star24">
            <a:avLst>
              <a:gd name="adj" fmla="val 375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u="none">
                <a:solidFill>
                  <a:schemeClr val="bg2"/>
                </a:solidFill>
                <a:latin typeface="Arial" charset="0"/>
              </a:rPr>
              <a:t>Hình ảnh “</a:t>
            </a:r>
            <a:r>
              <a:rPr lang="en-US" sz="2400" u="none">
                <a:solidFill>
                  <a:srgbClr val="0000FF"/>
                </a:solidFill>
                <a:latin typeface="Arial" charset="0"/>
              </a:rPr>
              <a:t>Trong </a:t>
            </a:r>
            <a:r>
              <a:rPr lang="vi-VN" sz="2400" u="none">
                <a:solidFill>
                  <a:srgbClr val="0000FF"/>
                </a:solidFill>
                <a:latin typeface="Arial" charset="0"/>
              </a:rPr>
              <a:t>đ</a:t>
            </a:r>
            <a:r>
              <a:rPr lang="en-US" sz="2400" u="none">
                <a:solidFill>
                  <a:srgbClr val="0000FF"/>
                </a:solidFill>
                <a:latin typeface="Arial" charset="0"/>
              </a:rPr>
              <a:t>ạn bom </a:t>
            </a:r>
            <a:r>
              <a:rPr lang="vi-VN" sz="2400" u="none">
                <a:solidFill>
                  <a:srgbClr val="0000FF"/>
                </a:solidFill>
                <a:latin typeface="Arial" charset="0"/>
              </a:rPr>
              <a:t>đ</a:t>
            </a:r>
            <a:r>
              <a:rPr lang="en-US" sz="2400" u="none">
                <a:solidFill>
                  <a:srgbClr val="0000FF"/>
                </a:solidFill>
                <a:latin typeface="Arial" charset="0"/>
              </a:rPr>
              <a:t>ổ nát</a:t>
            </a:r>
          </a:p>
          <a:p>
            <a:pPr algn="ctr"/>
            <a:r>
              <a:rPr lang="en-US" sz="2400" u="none">
                <a:solidFill>
                  <a:schemeClr val="bg2"/>
                </a:solidFill>
                <a:latin typeface="Arial" charset="0"/>
              </a:rPr>
              <a:t>              </a:t>
            </a:r>
            <a:r>
              <a:rPr lang="en-US" sz="2400" u="none">
                <a:solidFill>
                  <a:srgbClr val="0000FF"/>
                </a:solidFill>
                <a:latin typeface="Arial" charset="0"/>
              </a:rPr>
              <a:t>Bừng t</a:t>
            </a:r>
            <a:r>
              <a:rPr lang="vi-VN" sz="2400" u="none">
                <a:solidFill>
                  <a:srgbClr val="0000FF"/>
                </a:solidFill>
                <a:latin typeface="Arial" charset="0"/>
              </a:rPr>
              <a:t>ươ</a:t>
            </a:r>
            <a:r>
              <a:rPr lang="en-US" sz="2400" u="none">
                <a:solidFill>
                  <a:srgbClr val="0000FF"/>
                </a:solidFill>
                <a:latin typeface="Arial" charset="0"/>
              </a:rPr>
              <a:t>i nụ ngói hồng</a:t>
            </a:r>
            <a:r>
              <a:rPr lang="en-US" sz="2400" u="none">
                <a:solidFill>
                  <a:schemeClr val="bg2"/>
                </a:solidFill>
                <a:latin typeface="Arial" charset="0"/>
              </a:rPr>
              <a:t>” </a:t>
            </a:r>
          </a:p>
          <a:p>
            <a:pPr algn="ctr"/>
            <a:r>
              <a:rPr lang="en-US" sz="2400" u="none">
                <a:solidFill>
                  <a:schemeClr val="bg2"/>
                </a:solidFill>
                <a:latin typeface="Arial" charset="0"/>
              </a:rPr>
              <a:t>Nói lên </a:t>
            </a:r>
            <a:r>
              <a:rPr lang="vi-VN" sz="2400" u="none">
                <a:solidFill>
                  <a:schemeClr val="bg2"/>
                </a:solidFill>
                <a:latin typeface="Arial" charset="0"/>
              </a:rPr>
              <a:t>đ</a:t>
            </a:r>
            <a:r>
              <a:rPr lang="en-US" sz="2400" u="none">
                <a:solidFill>
                  <a:schemeClr val="bg2"/>
                </a:solidFill>
                <a:latin typeface="Arial" charset="0"/>
              </a:rPr>
              <a:t>iều gì?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8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000" i="1" dirty="0" smtClean="0">
                <a:latin typeface="Arial"/>
              </a:rPr>
              <a:t>                 </a:t>
            </a:r>
            <a:br>
              <a:rPr lang="en-US" sz="2000" i="1" dirty="0" smtClean="0">
                <a:latin typeface="Arial"/>
              </a:rPr>
            </a:br>
            <a:r>
              <a:rPr lang="en-US" sz="2000" i="1" dirty="0" smtClean="0">
                <a:latin typeface="Arial"/>
              </a:rPr>
              <a:t/>
            </a:r>
            <a:br>
              <a:rPr lang="en-US" sz="2000" i="1" dirty="0" smtClean="0">
                <a:latin typeface="Arial"/>
              </a:rPr>
            </a:br>
            <a:r>
              <a:rPr lang="en-US" sz="2000" i="1" dirty="0" smtClean="0">
                <a:latin typeface="Arial"/>
              </a:rPr>
              <a:t> </a:t>
            </a:r>
            <a:r>
              <a:rPr lang="en-US" sz="2400" i="1" smtClean="0">
                <a:latin typeface="Arial"/>
              </a:rPr>
              <a:t/>
            </a:r>
            <a:br>
              <a:rPr lang="en-US" sz="2400" i="1" smtClean="0">
                <a:latin typeface="Arial"/>
              </a:rPr>
            </a:br>
            <a:r>
              <a:rPr lang="en-US" sz="4000" i="1" u="sng" smtClean="0">
                <a:latin typeface="Arial"/>
              </a:rPr>
              <a:t>Tập </a:t>
            </a:r>
            <a:r>
              <a:rPr lang="vi-VN" sz="4000" i="1" u="sng" smtClean="0">
                <a:latin typeface="Arial"/>
              </a:rPr>
              <a:t>đ</a:t>
            </a:r>
            <a:r>
              <a:rPr lang="en-US" sz="4000" i="1" u="sng" smtClean="0">
                <a:latin typeface="Arial"/>
              </a:rPr>
              <a:t>ọc</a:t>
            </a:r>
            <a:r>
              <a:rPr lang="en-US" sz="4000" i="1" smtClean="0">
                <a:latin typeface="Arial"/>
              </a:rPr>
              <a:t/>
            </a:r>
            <a:br>
              <a:rPr lang="en-US" sz="4000" i="1" smtClean="0">
                <a:latin typeface="Arial"/>
              </a:rPr>
            </a:br>
            <a:r>
              <a:rPr lang="en-US" sz="4000" i="1" smtClean="0">
                <a:solidFill>
                  <a:srgbClr val="FF0066"/>
                </a:solidFill>
                <a:latin typeface="Arial"/>
              </a:rPr>
              <a:t>Bè xuôi sông </a:t>
            </a:r>
            <a:r>
              <a:rPr lang="en-US" sz="4000" i="1" dirty="0" smtClean="0">
                <a:solidFill>
                  <a:srgbClr val="FF0066"/>
                </a:solidFill>
                <a:latin typeface="Arial"/>
              </a:rPr>
              <a:t>La</a:t>
            </a:r>
            <a:r>
              <a:rPr lang="en-US" sz="4000" i="1" dirty="0" smtClean="0">
                <a:latin typeface="Arial"/>
              </a:rPr>
              <a:t/>
            </a:r>
            <a:br>
              <a:rPr lang="en-US" sz="4000" i="1" dirty="0" smtClean="0">
                <a:latin typeface="Arial"/>
              </a:rPr>
            </a:br>
            <a:r>
              <a:rPr lang="en-US" sz="4000" i="1" smtClean="0">
                <a:latin typeface="Arial"/>
              </a:rPr>
              <a:t>                       </a:t>
            </a:r>
            <a:r>
              <a:rPr lang="en-US" sz="1800" i="1" smtClean="0">
                <a:latin typeface="Arial"/>
              </a:rPr>
              <a:t>Vũ </a:t>
            </a:r>
            <a:r>
              <a:rPr lang="en-US" sz="1800" i="1" err="1" smtClean="0">
                <a:latin typeface="Arial"/>
              </a:rPr>
              <a:t>Duy</a:t>
            </a:r>
            <a:r>
              <a:rPr lang="en-US" sz="1800" i="1" smtClean="0">
                <a:latin typeface="Arial"/>
              </a:rPr>
              <a:t> Thông</a:t>
            </a:r>
            <a:endParaRPr lang="en-US" sz="1800" i="1" u="sng" dirty="0" smtClean="0">
              <a:latin typeface="Arial"/>
            </a:endParaRP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332038"/>
            <a:ext cx="8229600" cy="45259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smtClean="0">
                <a:latin typeface="Arial"/>
              </a:rPr>
              <a:t>2. </a:t>
            </a:r>
            <a:r>
              <a:rPr lang="en-US" sz="2800" u="sng" smtClean="0">
                <a:latin typeface="Arial"/>
              </a:rPr>
              <a:t>Tìm hiểu bài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i="1" smtClean="0">
                <a:solidFill>
                  <a:srgbClr val="FFFF00"/>
                </a:solidFill>
                <a:latin typeface="Arial"/>
              </a:rPr>
              <a:t>      ý1: Vẻ </a:t>
            </a:r>
            <a:r>
              <a:rPr lang="vi-VN" sz="2800" i="1" smtClean="0">
                <a:solidFill>
                  <a:srgbClr val="FFFF00"/>
                </a:solidFill>
                <a:latin typeface="Arial"/>
              </a:rPr>
              <a:t>đ</a:t>
            </a:r>
            <a:r>
              <a:rPr lang="en-US" sz="2800" i="1" smtClean="0">
                <a:solidFill>
                  <a:srgbClr val="FFFF00"/>
                </a:solidFill>
                <a:latin typeface="Arial"/>
              </a:rPr>
              <a:t>ẹp  của dòng sông La.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800" smtClean="0">
                <a:latin typeface="Arial"/>
              </a:rPr>
              <a:t>        - Những bè gỗ - bầy trâu </a:t>
            </a:r>
            <a:r>
              <a:rPr lang="vi-VN" sz="2800" smtClean="0">
                <a:latin typeface="Arial"/>
              </a:rPr>
              <a:t>đ</a:t>
            </a:r>
            <a:r>
              <a:rPr lang="en-US" sz="2800" smtClean="0">
                <a:latin typeface="Arial"/>
              </a:rPr>
              <a:t>ằm mình, êm ả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800" smtClean="0">
                <a:latin typeface="Arial"/>
              </a:rPr>
              <a:t>          N</a:t>
            </a:r>
            <a:r>
              <a:rPr lang="vi-VN" sz="2800" smtClean="0">
                <a:latin typeface="Arial"/>
              </a:rPr>
              <a:t>ư</a:t>
            </a:r>
            <a:r>
              <a:rPr lang="en-US" sz="2800" smtClean="0">
                <a:latin typeface="Arial"/>
              </a:rPr>
              <a:t>ớc sông - ánh mắt, bờ tre – hàng mi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800" smtClean="0">
                <a:latin typeface="Arial"/>
              </a:rPr>
              <a:t>          Sóng long lanh vẩy cá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800" smtClean="0">
                <a:latin typeface="Arial"/>
              </a:rPr>
              <a:t>        - Trên bờ: tiếng chim hót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800" i="1" smtClean="0">
                <a:solidFill>
                  <a:srgbClr val="FFFF00"/>
                </a:solidFill>
                <a:latin typeface="Arial"/>
              </a:rPr>
              <a:t>     ý2: Cảnh tái thiết </a:t>
            </a:r>
            <a:r>
              <a:rPr lang="vi-VN" sz="2800" i="1" smtClean="0">
                <a:solidFill>
                  <a:srgbClr val="FFFF00"/>
                </a:solidFill>
                <a:latin typeface="Arial"/>
              </a:rPr>
              <a:t>đ</a:t>
            </a:r>
            <a:r>
              <a:rPr lang="en-US" sz="2800" i="1" smtClean="0">
                <a:solidFill>
                  <a:srgbClr val="FFFF00"/>
                </a:solidFill>
                <a:latin typeface="Arial"/>
              </a:rPr>
              <a:t>ất n</a:t>
            </a:r>
            <a:r>
              <a:rPr lang="vi-VN" sz="2800" i="1" smtClean="0">
                <a:solidFill>
                  <a:srgbClr val="FFFF00"/>
                </a:solidFill>
                <a:latin typeface="Arial"/>
              </a:rPr>
              <a:t>ư</a:t>
            </a:r>
            <a:r>
              <a:rPr lang="en-US" sz="2800" i="1" smtClean="0">
                <a:solidFill>
                  <a:srgbClr val="FFFF00"/>
                </a:solidFill>
                <a:latin typeface="Arial"/>
              </a:rPr>
              <a:t>ớc.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800" smtClean="0">
                <a:latin typeface="Arial"/>
              </a:rPr>
              <a:t>          Trong </a:t>
            </a:r>
            <a:r>
              <a:rPr lang="vi-VN" sz="2800" smtClean="0">
                <a:latin typeface="Arial"/>
              </a:rPr>
              <a:t>đ</a:t>
            </a:r>
            <a:r>
              <a:rPr lang="en-US" sz="2800" smtClean="0">
                <a:latin typeface="Arial"/>
              </a:rPr>
              <a:t>ạn bom </a:t>
            </a:r>
            <a:r>
              <a:rPr lang="vi-VN" sz="2800" smtClean="0">
                <a:latin typeface="Arial"/>
              </a:rPr>
              <a:t>đ</a:t>
            </a:r>
            <a:r>
              <a:rPr lang="en-US" sz="2800" smtClean="0">
                <a:latin typeface="Arial"/>
              </a:rPr>
              <a:t>ổ nát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800" smtClean="0">
                <a:latin typeface="Arial"/>
              </a:rPr>
              <a:t>          Bừng t</a:t>
            </a:r>
            <a:r>
              <a:rPr lang="vi-VN" sz="2800" smtClean="0">
                <a:latin typeface="Arial"/>
              </a:rPr>
              <a:t>ươ</a:t>
            </a:r>
            <a:r>
              <a:rPr lang="en-US" sz="2800" smtClean="0">
                <a:latin typeface="Arial"/>
              </a:rPr>
              <a:t>i nụ ngói hồng.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757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757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757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757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400" i="1" dirty="0" smtClean="0">
                <a:latin typeface="Arial"/>
              </a:rPr>
              <a:t>      </a:t>
            </a:r>
            <a:br>
              <a:rPr lang="en-US" sz="2400" i="1" dirty="0" smtClean="0">
                <a:latin typeface="Arial"/>
              </a:rPr>
            </a:br>
            <a:r>
              <a:rPr lang="en-US" sz="2400" i="1" dirty="0" smtClean="0">
                <a:latin typeface="Arial"/>
              </a:rPr>
              <a:t/>
            </a:r>
            <a:br>
              <a:rPr lang="en-US" sz="2400" i="1" dirty="0" smtClean="0">
                <a:latin typeface="Arial"/>
              </a:rPr>
            </a:br>
            <a:r>
              <a:rPr lang="en-US" sz="2400" i="1" dirty="0" smtClean="0">
                <a:latin typeface="Arial"/>
              </a:rPr>
              <a:t> </a:t>
            </a:r>
            <a:r>
              <a:rPr lang="en-US" sz="2400" i="1" smtClean="0">
                <a:latin typeface="Arial"/>
              </a:rPr>
              <a:t/>
            </a:r>
            <a:br>
              <a:rPr lang="en-US" sz="2400" i="1" smtClean="0">
                <a:latin typeface="Arial"/>
              </a:rPr>
            </a:br>
            <a:r>
              <a:rPr lang="en-US" sz="4000" i="1" u="sng" smtClean="0">
                <a:latin typeface="Arial"/>
              </a:rPr>
              <a:t>Tập </a:t>
            </a:r>
            <a:r>
              <a:rPr lang="vi-VN" sz="4000" i="1" u="sng" smtClean="0">
                <a:latin typeface="Arial"/>
              </a:rPr>
              <a:t>đ</a:t>
            </a:r>
            <a:r>
              <a:rPr lang="en-US" sz="4000" i="1" u="sng" smtClean="0">
                <a:latin typeface="Arial"/>
              </a:rPr>
              <a:t>ọc</a:t>
            </a:r>
            <a:r>
              <a:rPr lang="en-US" sz="4000" i="1" smtClean="0">
                <a:latin typeface="Arial"/>
              </a:rPr>
              <a:t/>
            </a:r>
            <a:br>
              <a:rPr lang="en-US" sz="4000" i="1" smtClean="0">
                <a:latin typeface="Arial"/>
              </a:rPr>
            </a:br>
            <a:r>
              <a:rPr lang="en-US" sz="4000" i="1" smtClean="0">
                <a:solidFill>
                  <a:srgbClr val="FF0066"/>
                </a:solidFill>
                <a:latin typeface="Arial"/>
              </a:rPr>
              <a:t>Bè xuôi sông </a:t>
            </a:r>
            <a:r>
              <a:rPr lang="en-US" sz="4000" i="1" dirty="0" smtClean="0">
                <a:solidFill>
                  <a:srgbClr val="FF0066"/>
                </a:solidFill>
                <a:latin typeface="Arial"/>
              </a:rPr>
              <a:t>La</a:t>
            </a:r>
            <a:br>
              <a:rPr lang="en-US" sz="4000" i="1" dirty="0" smtClean="0">
                <a:solidFill>
                  <a:srgbClr val="FF0066"/>
                </a:solidFill>
                <a:latin typeface="Arial"/>
              </a:rPr>
            </a:br>
            <a:r>
              <a:rPr lang="en-US" sz="4000" i="1" smtClean="0">
                <a:latin typeface="Arial"/>
              </a:rPr>
              <a:t>                      </a:t>
            </a:r>
            <a:r>
              <a:rPr lang="en-US" sz="1800" i="1" smtClean="0">
                <a:latin typeface="Arial"/>
              </a:rPr>
              <a:t>Vũ </a:t>
            </a:r>
            <a:r>
              <a:rPr lang="en-US" sz="1800" i="1" err="1" smtClean="0">
                <a:latin typeface="Arial"/>
              </a:rPr>
              <a:t>Duy</a:t>
            </a:r>
            <a:r>
              <a:rPr lang="en-US" sz="1800" i="1" smtClean="0">
                <a:latin typeface="Arial"/>
              </a:rPr>
              <a:t> Thông</a:t>
            </a:r>
            <a:endParaRPr lang="en-US" sz="1800" i="1" u="sng" dirty="0" smtClean="0">
              <a:latin typeface="Arial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332038"/>
            <a:ext cx="8229600" cy="4525962"/>
          </a:xfrm>
        </p:spPr>
        <p:txBody>
          <a:bodyPr/>
          <a:lstStyle/>
          <a:p>
            <a:pPr eaLnBrk="1" hangingPunct="1">
              <a:defRPr/>
            </a:pPr>
            <a:endParaRPr lang="en-US" smtClean="0">
              <a:latin typeface="Arial"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en-US" smtClean="0">
              <a:latin typeface="Arial"/>
            </a:endParaRPr>
          </a:p>
          <a:p>
            <a:pPr eaLnBrk="1" hangingPunct="1">
              <a:defRPr/>
            </a:pPr>
            <a:endParaRPr lang="en-US" smtClean="0">
              <a:latin typeface="Arial"/>
            </a:endParaRPr>
          </a:p>
          <a:p>
            <a:pPr eaLnBrk="1" hangingPunct="1">
              <a:defRPr/>
            </a:pPr>
            <a:endParaRPr lang="en-US" smtClean="0">
              <a:latin typeface="Arial"/>
            </a:endParaRPr>
          </a:p>
          <a:p>
            <a:pPr eaLnBrk="1" hangingPunct="1">
              <a:defRPr/>
            </a:pPr>
            <a:endParaRPr lang="en-US" smtClean="0">
              <a:latin typeface="Arial"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en-US" smtClean="0">
              <a:latin typeface="Arial"/>
            </a:endParaRPr>
          </a:p>
        </p:txBody>
      </p:sp>
      <p:sp>
        <p:nvSpPr>
          <p:cNvPr id="21525" name="AutoShape 21"/>
          <p:cNvSpPr>
            <a:spLocks noChangeArrowheads="1"/>
          </p:cNvSpPr>
          <p:nvPr/>
        </p:nvSpPr>
        <p:spPr bwMode="auto">
          <a:xfrm>
            <a:off x="533400" y="2971800"/>
            <a:ext cx="7620000" cy="2743200"/>
          </a:xfrm>
          <a:prstGeom prst="horizontalScroll">
            <a:avLst>
              <a:gd name="adj" fmla="val 12500"/>
            </a:avLst>
          </a:prstGeom>
          <a:solidFill>
            <a:srgbClr val="CC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 u="none">
                <a:solidFill>
                  <a:srgbClr val="0000FF"/>
                </a:solidFill>
                <a:latin typeface="Arial" charset="0"/>
              </a:rPr>
              <a:t>Thảo luận nhóm  </a:t>
            </a:r>
            <a:r>
              <a:rPr lang="vi-VN" sz="2800" b="1" u="none">
                <a:solidFill>
                  <a:srgbClr val="0000FF"/>
                </a:solidFill>
                <a:latin typeface="Arial" charset="0"/>
              </a:rPr>
              <a:t>đ</a:t>
            </a:r>
            <a:r>
              <a:rPr lang="en-US" sz="2800" b="1" u="none">
                <a:solidFill>
                  <a:srgbClr val="0000FF"/>
                </a:solidFill>
                <a:latin typeface="Arial" charset="0"/>
              </a:rPr>
              <a:t>ôi nêu nội dung bài th</a:t>
            </a:r>
            <a:r>
              <a:rPr lang="vi-VN" sz="2800" b="1" u="none">
                <a:solidFill>
                  <a:srgbClr val="0000FF"/>
                </a:solidFill>
                <a:latin typeface="Arial" charset="0"/>
              </a:rPr>
              <a:t>ơ</a:t>
            </a:r>
            <a:endParaRPr lang="en-US" sz="2800" b="1" u="none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21526" name="AutoShape 22"/>
          <p:cNvSpPr>
            <a:spLocks noChangeArrowheads="1"/>
          </p:cNvSpPr>
          <p:nvPr/>
        </p:nvSpPr>
        <p:spPr bwMode="auto">
          <a:xfrm>
            <a:off x="533400" y="3200400"/>
            <a:ext cx="7620000" cy="2743200"/>
          </a:xfrm>
          <a:prstGeom prst="horizontalScroll">
            <a:avLst>
              <a:gd name="adj" fmla="val 7699"/>
            </a:avLst>
          </a:prstGeom>
          <a:solidFill>
            <a:srgbClr val="CC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u="none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3200">
                <a:solidFill>
                  <a:srgbClr val="0000FF"/>
                </a:solidFill>
                <a:latin typeface="Arial" charset="0"/>
              </a:rPr>
              <a:t>Nội dung</a:t>
            </a:r>
            <a:r>
              <a:rPr lang="en-US" sz="3200" u="none">
                <a:solidFill>
                  <a:srgbClr val="0000FF"/>
                </a:solidFill>
                <a:latin typeface="Arial" charset="0"/>
              </a:rPr>
              <a:t>: </a:t>
            </a:r>
            <a:r>
              <a:rPr lang="en-US" sz="2800" u="none">
                <a:solidFill>
                  <a:srgbClr val="0000FF"/>
                </a:solidFill>
                <a:latin typeface="Arial" charset="0"/>
              </a:rPr>
              <a:t>Ca ngợi vẻ </a:t>
            </a:r>
            <a:r>
              <a:rPr lang="vi-VN" sz="2800" u="none">
                <a:solidFill>
                  <a:srgbClr val="0000FF"/>
                </a:solidFill>
                <a:latin typeface="Arial" charset="0"/>
              </a:rPr>
              <a:t>đ</a:t>
            </a:r>
            <a:r>
              <a:rPr lang="en-US" sz="2800" u="none">
                <a:solidFill>
                  <a:srgbClr val="0000FF"/>
                </a:solidFill>
                <a:latin typeface="Arial" charset="0"/>
              </a:rPr>
              <a:t>ẹp của dòng sông  </a:t>
            </a:r>
          </a:p>
          <a:p>
            <a:pPr algn="ctr"/>
            <a:r>
              <a:rPr lang="en-US" sz="2800" u="none">
                <a:solidFill>
                  <a:srgbClr val="0000FF"/>
                </a:solidFill>
                <a:latin typeface="Arial" charset="0"/>
              </a:rPr>
              <a:t>     La và nói lên tài n</a:t>
            </a:r>
            <a:r>
              <a:rPr lang="vi-VN" sz="2800" u="none">
                <a:solidFill>
                  <a:srgbClr val="0000FF"/>
                </a:solidFill>
                <a:latin typeface="Arial" charset="0"/>
              </a:rPr>
              <a:t>ă</a:t>
            </a:r>
            <a:r>
              <a:rPr lang="en-US" sz="2800" u="none">
                <a:solidFill>
                  <a:srgbClr val="0000FF"/>
                </a:solidFill>
                <a:latin typeface="Arial" charset="0"/>
              </a:rPr>
              <a:t>ng,sức mạnh của   </a:t>
            </a:r>
          </a:p>
          <a:p>
            <a:pPr algn="ctr"/>
            <a:r>
              <a:rPr lang="en-US" sz="2800" u="none">
                <a:solidFill>
                  <a:srgbClr val="0000FF"/>
                </a:solidFill>
                <a:latin typeface="Arial" charset="0"/>
              </a:rPr>
              <a:t>      con ng</a:t>
            </a:r>
            <a:r>
              <a:rPr lang="vi-VN" sz="2800" u="none">
                <a:solidFill>
                  <a:srgbClr val="0000FF"/>
                </a:solidFill>
                <a:latin typeface="Arial" charset="0"/>
              </a:rPr>
              <a:t>ư</a:t>
            </a:r>
            <a:r>
              <a:rPr lang="en-US" sz="2800" u="none">
                <a:solidFill>
                  <a:srgbClr val="0000FF"/>
                </a:solidFill>
                <a:latin typeface="Arial" charset="0"/>
              </a:rPr>
              <a:t>ời Việt Nam trong công cuộc  </a:t>
            </a:r>
          </a:p>
          <a:p>
            <a:pPr algn="ctr"/>
            <a:r>
              <a:rPr lang="en-US" sz="2800" u="none">
                <a:solidFill>
                  <a:srgbClr val="0000FF"/>
                </a:solidFill>
                <a:latin typeface="Arial" charset="0"/>
              </a:rPr>
              <a:t> xây dựng quê h</a:t>
            </a:r>
            <a:r>
              <a:rPr lang="vi-VN" sz="2800" u="none">
                <a:solidFill>
                  <a:srgbClr val="0000FF"/>
                </a:solidFill>
                <a:latin typeface="Arial" charset="0"/>
              </a:rPr>
              <a:t>ươ</a:t>
            </a:r>
            <a:r>
              <a:rPr lang="en-US" sz="2800" u="none">
                <a:solidFill>
                  <a:srgbClr val="0000FF"/>
                </a:solidFill>
                <a:latin typeface="Arial" charset="0"/>
              </a:rPr>
              <a:t>ng </a:t>
            </a:r>
            <a:r>
              <a:rPr lang="vi-VN" sz="2800" u="none">
                <a:solidFill>
                  <a:srgbClr val="0000FF"/>
                </a:solidFill>
                <a:latin typeface="Arial" charset="0"/>
              </a:rPr>
              <a:t>đ</a:t>
            </a:r>
            <a:r>
              <a:rPr lang="en-US" sz="2800" u="none">
                <a:solidFill>
                  <a:srgbClr val="0000FF"/>
                </a:solidFill>
                <a:latin typeface="Arial" charset="0"/>
              </a:rPr>
              <a:t>ất n</a:t>
            </a:r>
            <a:r>
              <a:rPr lang="vi-VN" sz="2800" u="none">
                <a:solidFill>
                  <a:srgbClr val="0000FF"/>
                </a:solidFill>
                <a:latin typeface="Arial" charset="0"/>
              </a:rPr>
              <a:t>ư</a:t>
            </a:r>
            <a:r>
              <a:rPr lang="en-US" sz="2800" u="none">
                <a:solidFill>
                  <a:srgbClr val="0000FF"/>
                </a:solidFill>
                <a:latin typeface="Arial" charset="0"/>
              </a:rPr>
              <a:t>ớc, bất  </a:t>
            </a:r>
          </a:p>
          <a:p>
            <a:pPr algn="ctr"/>
            <a:r>
              <a:rPr lang="en-US" sz="2800" u="none">
                <a:solidFill>
                  <a:srgbClr val="0000FF"/>
                </a:solidFill>
                <a:latin typeface="Arial" charset="0"/>
              </a:rPr>
              <a:t>chấp bom </a:t>
            </a:r>
            <a:r>
              <a:rPr lang="vi-VN" sz="2800" u="none">
                <a:solidFill>
                  <a:srgbClr val="0000FF"/>
                </a:solidFill>
                <a:latin typeface="Arial" charset="0"/>
              </a:rPr>
              <a:t>đ</a:t>
            </a:r>
            <a:r>
              <a:rPr lang="en-US" sz="2800" u="none">
                <a:solidFill>
                  <a:srgbClr val="0000FF"/>
                </a:solidFill>
                <a:latin typeface="Arial" charset="0"/>
              </a:rPr>
              <a:t>ạn của kẻ thù.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1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215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2152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52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21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21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25" grpId="0" animBg="1"/>
      <p:bldP spid="2152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91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400" i="1" dirty="0" smtClean="0">
                <a:latin typeface="Arial"/>
              </a:rPr>
              <a:t>      </a:t>
            </a:r>
            <a:br>
              <a:rPr lang="en-US" sz="2400" i="1" dirty="0" smtClean="0">
                <a:latin typeface="Arial"/>
              </a:rPr>
            </a:br>
            <a:r>
              <a:rPr lang="en-US" sz="2400" i="1" dirty="0" smtClean="0">
                <a:latin typeface="Arial"/>
              </a:rPr>
              <a:t/>
            </a:r>
            <a:br>
              <a:rPr lang="en-US" sz="2400" i="1" dirty="0" smtClean="0">
                <a:latin typeface="Arial"/>
              </a:rPr>
            </a:br>
            <a:r>
              <a:rPr lang="en-US" sz="2400" i="1" dirty="0" smtClean="0">
                <a:latin typeface="Arial"/>
              </a:rPr>
              <a:t> </a:t>
            </a:r>
            <a:r>
              <a:rPr lang="en-US" sz="2400" i="1" smtClean="0">
                <a:latin typeface="Arial"/>
              </a:rPr>
              <a:t/>
            </a:r>
            <a:br>
              <a:rPr lang="en-US" sz="2400" i="1" smtClean="0">
                <a:latin typeface="Arial"/>
              </a:rPr>
            </a:br>
            <a:r>
              <a:rPr lang="en-US" sz="4000" i="1" u="sng" smtClean="0">
                <a:latin typeface="Arial"/>
              </a:rPr>
              <a:t>Tập </a:t>
            </a:r>
            <a:r>
              <a:rPr lang="vi-VN" sz="4000" i="1" u="sng" smtClean="0">
                <a:latin typeface="Arial"/>
              </a:rPr>
              <a:t>đ</a:t>
            </a:r>
            <a:r>
              <a:rPr lang="en-US" sz="4000" i="1" u="sng" smtClean="0">
                <a:latin typeface="Arial"/>
              </a:rPr>
              <a:t>ọc</a:t>
            </a:r>
            <a:r>
              <a:rPr lang="en-US" sz="4000" i="1" smtClean="0">
                <a:latin typeface="Arial"/>
              </a:rPr>
              <a:t/>
            </a:r>
            <a:br>
              <a:rPr lang="en-US" sz="4000" i="1" smtClean="0">
                <a:latin typeface="Arial"/>
              </a:rPr>
            </a:br>
            <a:r>
              <a:rPr lang="en-US" sz="4000" i="1" smtClean="0">
                <a:solidFill>
                  <a:srgbClr val="FF0066"/>
                </a:solidFill>
                <a:latin typeface="Arial"/>
              </a:rPr>
              <a:t>Bè xuôi sông </a:t>
            </a:r>
            <a:r>
              <a:rPr lang="en-US" sz="4000" i="1" dirty="0" smtClean="0">
                <a:solidFill>
                  <a:srgbClr val="FF0066"/>
                </a:solidFill>
                <a:latin typeface="Arial"/>
              </a:rPr>
              <a:t>La</a:t>
            </a:r>
            <a:br>
              <a:rPr lang="en-US" sz="4000" i="1" dirty="0" smtClean="0">
                <a:solidFill>
                  <a:srgbClr val="FF0066"/>
                </a:solidFill>
                <a:latin typeface="Arial"/>
              </a:rPr>
            </a:br>
            <a:r>
              <a:rPr lang="en-US" sz="4000" i="1" smtClean="0">
                <a:latin typeface="Arial"/>
              </a:rPr>
              <a:t>                      </a:t>
            </a:r>
            <a:r>
              <a:rPr lang="en-US" sz="1800" i="1" smtClean="0">
                <a:latin typeface="Arial"/>
              </a:rPr>
              <a:t>Vũ </a:t>
            </a:r>
            <a:r>
              <a:rPr lang="en-US" sz="1800" i="1" err="1" smtClean="0">
                <a:latin typeface="Arial"/>
              </a:rPr>
              <a:t>Duy</a:t>
            </a:r>
            <a:r>
              <a:rPr lang="en-US" sz="1800" i="1" smtClean="0">
                <a:latin typeface="Arial"/>
              </a:rPr>
              <a:t> Thông</a:t>
            </a:r>
            <a:endParaRPr lang="en-US" sz="1800" i="1" u="sng" dirty="0" smtClean="0">
              <a:latin typeface="Arial"/>
            </a:endParaRPr>
          </a:p>
        </p:txBody>
      </p:sp>
      <p:sp>
        <p:nvSpPr>
          <p:cNvPr id="1799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332038"/>
            <a:ext cx="8229600" cy="4525962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800" smtClean="0">
                <a:latin typeface="Arial"/>
              </a:rPr>
              <a:t>				Sông La </a:t>
            </a:r>
            <a:r>
              <a:rPr lang="vi-VN" sz="2800" smtClean="0">
                <a:latin typeface="Arial"/>
              </a:rPr>
              <a:t>ơ</a:t>
            </a:r>
            <a:r>
              <a:rPr lang="en-US" sz="2800" smtClean="0">
                <a:latin typeface="Arial"/>
              </a:rPr>
              <a:t>i sông La</a:t>
            </a:r>
            <a:r>
              <a:rPr lang="en-US" sz="2800" smtClean="0">
                <a:solidFill>
                  <a:srgbClr val="FF0066"/>
                </a:solidFill>
                <a:latin typeface="Arial"/>
              </a:rPr>
              <a:t>/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800" smtClean="0">
                <a:latin typeface="Arial"/>
              </a:rPr>
              <a:t>				</a:t>
            </a:r>
            <a:r>
              <a:rPr lang="en-US" sz="2800" b="1" smtClean="0">
                <a:latin typeface="Arial"/>
              </a:rPr>
              <a:t>Trong veo</a:t>
            </a:r>
            <a:r>
              <a:rPr lang="en-US" sz="2800" smtClean="0">
                <a:solidFill>
                  <a:srgbClr val="FF0066"/>
                </a:solidFill>
                <a:latin typeface="Arial"/>
              </a:rPr>
              <a:t>/</a:t>
            </a:r>
            <a:r>
              <a:rPr lang="en-US" sz="2800" smtClean="0">
                <a:latin typeface="Arial"/>
              </a:rPr>
              <a:t> nh</a:t>
            </a:r>
            <a:r>
              <a:rPr lang="vi-VN" sz="2800" smtClean="0">
                <a:latin typeface="Arial"/>
              </a:rPr>
              <a:t>ư</a:t>
            </a:r>
            <a:r>
              <a:rPr lang="en-US" sz="2800" smtClean="0">
                <a:latin typeface="Arial"/>
              </a:rPr>
              <a:t> ánh mắt</a:t>
            </a:r>
            <a:r>
              <a:rPr lang="en-US" sz="2800" smtClean="0">
                <a:solidFill>
                  <a:srgbClr val="FF0066"/>
                </a:solidFill>
                <a:latin typeface="Arial"/>
              </a:rPr>
              <a:t>/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800" smtClean="0">
                <a:latin typeface="Arial"/>
              </a:rPr>
              <a:t>				Bờ tre xanh im mát</a:t>
            </a:r>
            <a:r>
              <a:rPr lang="en-US" sz="2800" smtClean="0">
                <a:solidFill>
                  <a:srgbClr val="FF0066"/>
                </a:solidFill>
                <a:latin typeface="Arial"/>
              </a:rPr>
              <a:t>/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800" smtClean="0">
                <a:latin typeface="Arial"/>
              </a:rPr>
              <a:t>				</a:t>
            </a:r>
            <a:r>
              <a:rPr lang="en-US" sz="2800" b="1" smtClean="0">
                <a:latin typeface="Arial"/>
              </a:rPr>
              <a:t>M</a:t>
            </a:r>
            <a:r>
              <a:rPr lang="vi-VN" sz="2800" b="1" smtClean="0">
                <a:latin typeface="Arial"/>
              </a:rPr>
              <a:t>ươ</a:t>
            </a:r>
            <a:r>
              <a:rPr lang="en-US" sz="2800" b="1" smtClean="0">
                <a:latin typeface="Arial"/>
              </a:rPr>
              <a:t>n m</a:t>
            </a:r>
            <a:r>
              <a:rPr lang="vi-VN" sz="2800" b="1" smtClean="0">
                <a:latin typeface="Arial"/>
              </a:rPr>
              <a:t>ư</a:t>
            </a:r>
            <a:r>
              <a:rPr lang="en-US" sz="2800" b="1" smtClean="0">
                <a:latin typeface="Arial"/>
              </a:rPr>
              <a:t>ớt</a:t>
            </a:r>
            <a:r>
              <a:rPr lang="en-US" sz="2800" smtClean="0">
                <a:latin typeface="Arial"/>
              </a:rPr>
              <a:t> </a:t>
            </a:r>
            <a:r>
              <a:rPr lang="vi-VN" sz="2800" smtClean="0">
                <a:latin typeface="Arial"/>
              </a:rPr>
              <a:t>đ</a:t>
            </a:r>
            <a:r>
              <a:rPr lang="en-US" sz="2800" smtClean="0">
                <a:latin typeface="Arial"/>
              </a:rPr>
              <a:t>ôi hàng mi</a:t>
            </a:r>
            <a:r>
              <a:rPr lang="en-US" sz="2800" smtClean="0">
                <a:solidFill>
                  <a:srgbClr val="FF0066"/>
                </a:solidFill>
                <a:latin typeface="Arial"/>
              </a:rPr>
              <a:t>//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800" smtClean="0">
                <a:latin typeface="Arial"/>
              </a:rPr>
              <a:t>				Bè </a:t>
            </a:r>
            <a:r>
              <a:rPr lang="vi-VN" sz="2800" smtClean="0">
                <a:latin typeface="Arial"/>
              </a:rPr>
              <a:t>đ</a:t>
            </a:r>
            <a:r>
              <a:rPr lang="en-US" sz="2800" smtClean="0">
                <a:latin typeface="Arial"/>
              </a:rPr>
              <a:t>i chiều thầm thì</a:t>
            </a:r>
            <a:r>
              <a:rPr lang="en-US" sz="2800" smtClean="0">
                <a:solidFill>
                  <a:srgbClr val="FF0066"/>
                </a:solidFill>
                <a:latin typeface="Arial"/>
              </a:rPr>
              <a:t>/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800" smtClean="0">
                <a:latin typeface="Arial"/>
              </a:rPr>
              <a:t>				Gỗ </a:t>
            </a:r>
            <a:r>
              <a:rPr lang="en-US" sz="2800" b="1" smtClean="0">
                <a:latin typeface="Arial"/>
              </a:rPr>
              <a:t>l</a:t>
            </a:r>
            <a:r>
              <a:rPr lang="vi-VN" sz="2800" b="1" smtClean="0">
                <a:latin typeface="Arial"/>
              </a:rPr>
              <a:t>ư</a:t>
            </a:r>
            <a:r>
              <a:rPr lang="en-US" sz="2800" b="1" smtClean="0">
                <a:latin typeface="Arial"/>
              </a:rPr>
              <a:t>ợn </a:t>
            </a:r>
            <a:r>
              <a:rPr lang="vi-VN" sz="2800" b="1" smtClean="0">
                <a:latin typeface="Arial"/>
              </a:rPr>
              <a:t>đ</a:t>
            </a:r>
            <a:r>
              <a:rPr lang="en-US" sz="2800" b="1" smtClean="0">
                <a:latin typeface="Arial"/>
              </a:rPr>
              <a:t>àn thong thả </a:t>
            </a:r>
            <a:r>
              <a:rPr lang="en-US" sz="2800" smtClean="0">
                <a:solidFill>
                  <a:srgbClr val="FF0066"/>
                </a:solidFill>
                <a:latin typeface="Arial"/>
              </a:rPr>
              <a:t>/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800" smtClean="0">
                <a:latin typeface="Arial"/>
              </a:rPr>
              <a:t>				Nh</a:t>
            </a:r>
            <a:r>
              <a:rPr lang="vi-VN" sz="2800" smtClean="0">
                <a:latin typeface="Arial"/>
              </a:rPr>
              <a:t>ư</a:t>
            </a:r>
            <a:r>
              <a:rPr lang="en-US" sz="2800" smtClean="0">
                <a:latin typeface="Arial"/>
              </a:rPr>
              <a:t> bầy trâu </a:t>
            </a:r>
            <a:r>
              <a:rPr lang="en-US" sz="2800" b="1" smtClean="0">
                <a:latin typeface="Arial"/>
              </a:rPr>
              <a:t>lim dim</a:t>
            </a:r>
            <a:r>
              <a:rPr lang="en-US" sz="2800" b="1" smtClean="0">
                <a:solidFill>
                  <a:srgbClr val="FF0066"/>
                </a:solidFill>
                <a:latin typeface="Arial"/>
              </a:rPr>
              <a:t> </a:t>
            </a:r>
            <a:r>
              <a:rPr lang="en-US" sz="2800" smtClean="0">
                <a:solidFill>
                  <a:srgbClr val="FF0066"/>
                </a:solidFill>
                <a:latin typeface="Arial"/>
              </a:rPr>
              <a:t>/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800" smtClean="0">
                <a:latin typeface="Arial"/>
              </a:rPr>
              <a:t>				</a:t>
            </a:r>
            <a:r>
              <a:rPr lang="en-US" sz="2800" b="1" smtClean="0">
                <a:latin typeface="Arial"/>
              </a:rPr>
              <a:t>Đằm mình</a:t>
            </a:r>
            <a:r>
              <a:rPr lang="en-US" sz="2800" b="1" smtClean="0">
                <a:solidFill>
                  <a:srgbClr val="FF0066"/>
                </a:solidFill>
                <a:latin typeface="Arial"/>
              </a:rPr>
              <a:t>/</a:t>
            </a:r>
            <a:r>
              <a:rPr lang="en-US" sz="2800" smtClean="0">
                <a:latin typeface="Arial"/>
              </a:rPr>
              <a:t> trong êm ả </a:t>
            </a:r>
            <a:r>
              <a:rPr lang="en-US" sz="2800" smtClean="0">
                <a:solidFill>
                  <a:srgbClr val="FF0066"/>
                </a:solidFill>
                <a:latin typeface="Arial"/>
              </a:rPr>
              <a:t>/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800" smtClean="0">
                <a:latin typeface="Arial"/>
              </a:rPr>
              <a:t>				Sóng </a:t>
            </a:r>
            <a:r>
              <a:rPr lang="en-US" sz="2800" b="1" smtClean="0">
                <a:latin typeface="Arial"/>
              </a:rPr>
              <a:t>long lanh</a:t>
            </a:r>
            <a:r>
              <a:rPr lang="en-US" sz="2800" smtClean="0">
                <a:latin typeface="Arial"/>
              </a:rPr>
              <a:t> vẩy cá </a:t>
            </a:r>
            <a:r>
              <a:rPr lang="en-US" sz="2800" smtClean="0">
                <a:solidFill>
                  <a:srgbClr val="FF0066"/>
                </a:solidFill>
                <a:latin typeface="Arial"/>
              </a:rPr>
              <a:t>/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800" smtClean="0">
                <a:latin typeface="Arial"/>
              </a:rPr>
              <a:t>				Chim </a:t>
            </a:r>
            <a:r>
              <a:rPr lang="en-US" sz="2800" b="1" smtClean="0">
                <a:latin typeface="Arial"/>
              </a:rPr>
              <a:t>hót</a:t>
            </a:r>
            <a:r>
              <a:rPr lang="en-US" sz="2800" smtClean="0">
                <a:latin typeface="Arial"/>
              </a:rPr>
              <a:t> trên bờ </a:t>
            </a:r>
            <a:r>
              <a:rPr lang="vi-VN" sz="2800" smtClean="0">
                <a:latin typeface="Arial"/>
              </a:rPr>
              <a:t>đ</a:t>
            </a:r>
            <a:r>
              <a:rPr lang="en-US" sz="2800" smtClean="0">
                <a:latin typeface="Arial"/>
              </a:rPr>
              <a:t>ê.</a:t>
            </a:r>
            <a:r>
              <a:rPr lang="en-US" sz="2800" smtClean="0">
                <a:solidFill>
                  <a:srgbClr val="FF0066"/>
                </a:solidFill>
                <a:latin typeface="Arial"/>
              </a:rPr>
              <a:t>//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800" smtClean="0">
              <a:solidFill>
                <a:srgbClr val="FF0066"/>
              </a:solidFill>
              <a:latin typeface="Arial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n-US" sz="2800" smtClean="0">
              <a:latin typeface="Arial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n-US" sz="2800" smtClean="0">
              <a:latin typeface="Arial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n-US" sz="2800" smtClean="0">
              <a:latin typeface="Arial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800" smtClean="0">
              <a:latin typeface="Arial"/>
            </a:endParaRPr>
          </a:p>
        </p:txBody>
      </p:sp>
      <p:sp>
        <p:nvSpPr>
          <p:cNvPr id="1799193" name="AutoShape 25"/>
          <p:cNvSpPr>
            <a:spLocks noChangeArrowheads="1"/>
          </p:cNvSpPr>
          <p:nvPr/>
        </p:nvSpPr>
        <p:spPr bwMode="auto">
          <a:xfrm>
            <a:off x="304800" y="2209800"/>
            <a:ext cx="2667000" cy="3124200"/>
          </a:xfrm>
          <a:prstGeom prst="smileyFace">
            <a:avLst>
              <a:gd name="adj" fmla="val 4653"/>
            </a:avLst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 u="none">
                <a:solidFill>
                  <a:schemeClr val="bg2"/>
                </a:solidFill>
                <a:latin typeface="Arial" charset="0"/>
              </a:rPr>
              <a:t>Luyện </a:t>
            </a:r>
            <a:r>
              <a:rPr lang="vi-VN" sz="3600" u="none">
                <a:solidFill>
                  <a:schemeClr val="bg2"/>
                </a:solidFill>
                <a:latin typeface="Arial" charset="0"/>
              </a:rPr>
              <a:t>đ</a:t>
            </a:r>
            <a:r>
              <a:rPr lang="en-US" sz="3600" u="none">
                <a:solidFill>
                  <a:schemeClr val="bg2"/>
                </a:solidFill>
                <a:latin typeface="Arial" charset="0"/>
              </a:rPr>
              <a:t>ọc </a:t>
            </a:r>
          </a:p>
          <a:p>
            <a:pPr algn="ctr"/>
            <a:r>
              <a:rPr lang="en-US" sz="3600" u="none">
                <a:solidFill>
                  <a:schemeClr val="bg2"/>
                </a:solidFill>
                <a:latin typeface="Arial" charset="0"/>
              </a:rPr>
              <a:t>diễn cảm</a:t>
            </a:r>
          </a:p>
          <a:p>
            <a:pPr algn="ctr"/>
            <a:r>
              <a:rPr lang="en-US" sz="3600" i="1" u="none">
                <a:solidFill>
                  <a:schemeClr val="bg2"/>
                </a:solidFill>
                <a:latin typeface="Arial" charset="0"/>
              </a:rPr>
              <a:t>Nhóm 4</a:t>
            </a:r>
          </a:p>
        </p:txBody>
      </p:sp>
      <p:sp>
        <p:nvSpPr>
          <p:cNvPr id="1799195" name="AutoShape 27"/>
          <p:cNvSpPr>
            <a:spLocks noChangeArrowheads="1"/>
          </p:cNvSpPr>
          <p:nvPr/>
        </p:nvSpPr>
        <p:spPr bwMode="auto">
          <a:xfrm>
            <a:off x="304800" y="2133600"/>
            <a:ext cx="2667000" cy="3657600"/>
          </a:xfrm>
          <a:prstGeom prst="smileyFace">
            <a:avLst>
              <a:gd name="adj" fmla="val 4653"/>
            </a:avLst>
          </a:prstGeom>
          <a:solidFill>
            <a:srgbClr val="FF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000" u="none">
                <a:solidFill>
                  <a:schemeClr val="bg2"/>
                </a:solidFill>
                <a:latin typeface="Arial" charset="0"/>
              </a:rPr>
              <a:t>Thi </a:t>
            </a:r>
            <a:r>
              <a:rPr lang="vi-VN" sz="4000" u="none">
                <a:solidFill>
                  <a:schemeClr val="bg2"/>
                </a:solidFill>
                <a:latin typeface="Arial" charset="0"/>
              </a:rPr>
              <a:t>đ</a:t>
            </a:r>
            <a:r>
              <a:rPr lang="en-US" sz="4000" u="none">
                <a:solidFill>
                  <a:schemeClr val="bg2"/>
                </a:solidFill>
                <a:latin typeface="Arial" charset="0"/>
              </a:rPr>
              <a:t>ọc </a:t>
            </a:r>
          </a:p>
          <a:p>
            <a:pPr algn="ctr"/>
            <a:r>
              <a:rPr lang="en-US" sz="4000" u="none">
                <a:solidFill>
                  <a:schemeClr val="bg2"/>
                </a:solidFill>
                <a:latin typeface="Arial" charset="0"/>
              </a:rPr>
              <a:t>diễn cảm</a:t>
            </a:r>
          </a:p>
        </p:txBody>
      </p:sp>
      <p:sp>
        <p:nvSpPr>
          <p:cNvPr id="1799197" name="Line 29"/>
          <p:cNvSpPr>
            <a:spLocks noChangeShapeType="1"/>
          </p:cNvSpPr>
          <p:nvPr/>
        </p:nvSpPr>
        <p:spPr bwMode="auto">
          <a:xfrm>
            <a:off x="3276600" y="3200400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99198" name="Line 30"/>
          <p:cNvSpPr>
            <a:spLocks noChangeShapeType="1"/>
          </p:cNvSpPr>
          <p:nvPr/>
        </p:nvSpPr>
        <p:spPr bwMode="auto">
          <a:xfrm>
            <a:off x="3352800" y="4038600"/>
            <a:ext cx="160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99199" name="Line 31"/>
          <p:cNvSpPr>
            <a:spLocks noChangeShapeType="1"/>
          </p:cNvSpPr>
          <p:nvPr/>
        </p:nvSpPr>
        <p:spPr bwMode="auto">
          <a:xfrm>
            <a:off x="3810000" y="4876800"/>
            <a:ext cx="3048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99200" name="Line 32"/>
          <p:cNvSpPr>
            <a:spLocks noChangeShapeType="1"/>
          </p:cNvSpPr>
          <p:nvPr/>
        </p:nvSpPr>
        <p:spPr bwMode="auto">
          <a:xfrm>
            <a:off x="5410200" y="5257800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99201" name="Line 33"/>
          <p:cNvSpPr>
            <a:spLocks noChangeShapeType="1"/>
          </p:cNvSpPr>
          <p:nvPr/>
        </p:nvSpPr>
        <p:spPr bwMode="auto">
          <a:xfrm>
            <a:off x="3352800" y="5715000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99202" name="Line 34"/>
          <p:cNvSpPr>
            <a:spLocks noChangeShapeType="1"/>
          </p:cNvSpPr>
          <p:nvPr/>
        </p:nvSpPr>
        <p:spPr bwMode="auto">
          <a:xfrm>
            <a:off x="4191000" y="6096000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99203" name="Line 35"/>
          <p:cNvSpPr>
            <a:spLocks noChangeShapeType="1"/>
          </p:cNvSpPr>
          <p:nvPr/>
        </p:nvSpPr>
        <p:spPr bwMode="auto">
          <a:xfrm>
            <a:off x="4114800" y="65532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9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799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9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799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9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799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9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1799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9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799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9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799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9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799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9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799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9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1799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9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1799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9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919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91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799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9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9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9919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9919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99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9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1799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9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9" dur="2000"/>
                                        <p:tgtEl>
                                          <p:spTgt spid="1799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9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4" dur="500"/>
                                        <p:tgtEl>
                                          <p:spTgt spid="1799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9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920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92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799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9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9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9920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9920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99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9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4" dur="2000"/>
                                        <p:tgtEl>
                                          <p:spTgt spid="1799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9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8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9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9919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9919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9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99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9193" grpId="0" animBg="1"/>
      <p:bldP spid="1799195" grpId="0" animBg="1"/>
      <p:bldP spid="1799197" grpId="0" animBg="1"/>
      <p:bldP spid="1799198" grpId="0" animBg="1"/>
      <p:bldP spid="1799199" grpId="0" animBg="1"/>
      <p:bldP spid="1799200" grpId="0" animBg="1"/>
      <p:bldP spid="1799201" grpId="0" animBg="1"/>
      <p:bldP spid="1799202" grpId="0" animBg="1"/>
      <p:bldP spid="179920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0674" name="Picture 2" descr="theme113toppc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3" descr="Magnolia-01-june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916448">
            <a:off x="228600" y="4572000"/>
            <a:ext cx="2016125" cy="191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4" descr="Magnolia-01-june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916448">
            <a:off x="3124200" y="4941888"/>
            <a:ext cx="2016125" cy="191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5" descr="Magnolia-01-june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1219388">
            <a:off x="5943600" y="5334000"/>
            <a:ext cx="2016125" cy="191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6" descr="Magnolia-01-june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1219388">
            <a:off x="7127875" y="685800"/>
            <a:ext cx="2016125" cy="191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209800" y="1066800"/>
            <a:ext cx="4953000" cy="3962400"/>
            <a:chOff x="204" y="0"/>
            <a:chExt cx="2457" cy="2087"/>
          </a:xfrm>
        </p:grpSpPr>
        <p:grpSp>
          <p:nvGrpSpPr>
            <p:cNvPr id="18442" name="Group 8"/>
            <p:cNvGrpSpPr>
              <a:grpSpLocks/>
            </p:cNvGrpSpPr>
            <p:nvPr/>
          </p:nvGrpSpPr>
          <p:grpSpPr bwMode="auto">
            <a:xfrm>
              <a:off x="247" y="0"/>
              <a:ext cx="2414" cy="2073"/>
              <a:chOff x="1644" y="2382"/>
              <a:chExt cx="2346" cy="1774"/>
            </a:xfrm>
          </p:grpSpPr>
          <p:pic>
            <p:nvPicPr>
              <p:cNvPr id="18444" name="Picture 9" descr="BIRTHD~3"/>
              <p:cNvPicPr>
                <a:picLocks noChangeAspect="1" noChangeArrowheads="1" noCrop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1647" y="2476"/>
                <a:ext cx="2322" cy="16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18445" name="Group 10"/>
              <p:cNvGrpSpPr>
                <a:grpSpLocks/>
              </p:cNvGrpSpPr>
              <p:nvPr/>
            </p:nvGrpSpPr>
            <p:grpSpPr bwMode="auto">
              <a:xfrm>
                <a:off x="1644" y="2382"/>
                <a:ext cx="2346" cy="504"/>
                <a:chOff x="1644" y="2406"/>
                <a:chExt cx="2346" cy="504"/>
              </a:xfrm>
            </p:grpSpPr>
            <p:sp>
              <p:nvSpPr>
                <p:cNvPr id="18446" name="AutoShape 11"/>
                <p:cNvSpPr>
                  <a:spLocks noChangeArrowheads="1"/>
                </p:cNvSpPr>
                <p:nvPr/>
              </p:nvSpPr>
              <p:spPr bwMode="auto">
                <a:xfrm>
                  <a:off x="1668" y="2475"/>
                  <a:ext cx="2322" cy="435"/>
                </a:xfrm>
                <a:prstGeom prst="flowChartTerminator">
                  <a:avLst/>
                </a:prstGeom>
                <a:solidFill>
                  <a:srgbClr val="FF0066"/>
                </a:solidFill>
                <a:ln w="9525" algn="ctr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1" hangingPunct="1"/>
                  <a:r>
                    <a:rPr lang="en-US" sz="4000" b="1" u="none">
                      <a:solidFill>
                        <a:srgbClr val="FFFF00"/>
                      </a:solidFill>
                      <a:latin typeface="Arial" charset="0"/>
                      <a:cs typeface="Arial" charset="0"/>
                    </a:rPr>
                    <a:t>CỦNG CỐ</a:t>
                  </a:r>
                </a:p>
              </p:txBody>
            </p:sp>
            <p:sp>
              <p:nvSpPr>
                <p:cNvPr id="18447" name="Freeform 12"/>
                <p:cNvSpPr>
                  <a:spLocks/>
                </p:cNvSpPr>
                <p:nvPr/>
              </p:nvSpPr>
              <p:spPr bwMode="auto">
                <a:xfrm>
                  <a:off x="1644" y="2406"/>
                  <a:ext cx="2340" cy="492"/>
                </a:xfrm>
                <a:custGeom>
                  <a:avLst/>
                  <a:gdLst>
                    <a:gd name="T0" fmla="*/ 192 w 2340"/>
                    <a:gd name="T1" fmla="*/ 492 h 492"/>
                    <a:gd name="T2" fmla="*/ 156 w 2340"/>
                    <a:gd name="T3" fmla="*/ 456 h 492"/>
                    <a:gd name="T4" fmla="*/ 84 w 2340"/>
                    <a:gd name="T5" fmla="*/ 432 h 492"/>
                    <a:gd name="T6" fmla="*/ 48 w 2340"/>
                    <a:gd name="T7" fmla="*/ 408 h 492"/>
                    <a:gd name="T8" fmla="*/ 24 w 2340"/>
                    <a:gd name="T9" fmla="*/ 372 h 492"/>
                    <a:gd name="T10" fmla="*/ 0 w 2340"/>
                    <a:gd name="T11" fmla="*/ 300 h 492"/>
                    <a:gd name="T12" fmla="*/ 12 w 2340"/>
                    <a:gd name="T13" fmla="*/ 240 h 492"/>
                    <a:gd name="T14" fmla="*/ 144 w 2340"/>
                    <a:gd name="T15" fmla="*/ 132 h 492"/>
                    <a:gd name="T16" fmla="*/ 936 w 2340"/>
                    <a:gd name="T17" fmla="*/ 72 h 492"/>
                    <a:gd name="T18" fmla="*/ 1248 w 2340"/>
                    <a:gd name="T19" fmla="*/ 84 h 492"/>
                    <a:gd name="T20" fmla="*/ 1944 w 2340"/>
                    <a:gd name="T21" fmla="*/ 96 h 492"/>
                    <a:gd name="T22" fmla="*/ 2292 w 2340"/>
                    <a:gd name="T23" fmla="*/ 168 h 492"/>
                    <a:gd name="T24" fmla="*/ 2316 w 2340"/>
                    <a:gd name="T25" fmla="*/ 204 h 492"/>
                    <a:gd name="T26" fmla="*/ 2340 w 2340"/>
                    <a:gd name="T27" fmla="*/ 276 h 492"/>
                    <a:gd name="T28" fmla="*/ 2316 w 2340"/>
                    <a:gd name="T29" fmla="*/ 372 h 492"/>
                    <a:gd name="T30" fmla="*/ 2208 w 2340"/>
                    <a:gd name="T31" fmla="*/ 432 h 492"/>
                    <a:gd name="T32" fmla="*/ 2160 w 2340"/>
                    <a:gd name="T33" fmla="*/ 492 h 492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340"/>
                    <a:gd name="T52" fmla="*/ 0 h 492"/>
                    <a:gd name="T53" fmla="*/ 2340 w 2340"/>
                    <a:gd name="T54" fmla="*/ 492 h 492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340" h="492">
                      <a:moveTo>
                        <a:pt x="192" y="492"/>
                      </a:moveTo>
                      <a:cubicBezTo>
                        <a:pt x="180" y="480"/>
                        <a:pt x="171" y="464"/>
                        <a:pt x="156" y="456"/>
                      </a:cubicBezTo>
                      <a:cubicBezTo>
                        <a:pt x="134" y="444"/>
                        <a:pt x="105" y="446"/>
                        <a:pt x="84" y="432"/>
                      </a:cubicBezTo>
                      <a:cubicBezTo>
                        <a:pt x="72" y="424"/>
                        <a:pt x="60" y="416"/>
                        <a:pt x="48" y="408"/>
                      </a:cubicBezTo>
                      <a:cubicBezTo>
                        <a:pt x="40" y="396"/>
                        <a:pt x="30" y="385"/>
                        <a:pt x="24" y="372"/>
                      </a:cubicBezTo>
                      <a:cubicBezTo>
                        <a:pt x="14" y="349"/>
                        <a:pt x="0" y="300"/>
                        <a:pt x="0" y="300"/>
                      </a:cubicBezTo>
                      <a:cubicBezTo>
                        <a:pt x="4" y="280"/>
                        <a:pt x="7" y="260"/>
                        <a:pt x="12" y="240"/>
                      </a:cubicBezTo>
                      <a:cubicBezTo>
                        <a:pt x="39" y="142"/>
                        <a:pt x="40" y="149"/>
                        <a:pt x="144" y="132"/>
                      </a:cubicBezTo>
                      <a:cubicBezTo>
                        <a:pt x="343" y="0"/>
                        <a:pt x="893" y="73"/>
                        <a:pt x="936" y="72"/>
                      </a:cubicBezTo>
                      <a:cubicBezTo>
                        <a:pt x="1041" y="51"/>
                        <a:pt x="1146" y="81"/>
                        <a:pt x="1248" y="84"/>
                      </a:cubicBezTo>
                      <a:cubicBezTo>
                        <a:pt x="1480" y="92"/>
                        <a:pt x="1712" y="92"/>
                        <a:pt x="1944" y="96"/>
                      </a:cubicBezTo>
                      <a:cubicBezTo>
                        <a:pt x="2062" y="106"/>
                        <a:pt x="2190" y="100"/>
                        <a:pt x="2292" y="168"/>
                      </a:cubicBezTo>
                      <a:cubicBezTo>
                        <a:pt x="2300" y="180"/>
                        <a:pt x="2310" y="191"/>
                        <a:pt x="2316" y="204"/>
                      </a:cubicBezTo>
                      <a:cubicBezTo>
                        <a:pt x="2326" y="227"/>
                        <a:pt x="2340" y="276"/>
                        <a:pt x="2340" y="276"/>
                      </a:cubicBezTo>
                      <a:cubicBezTo>
                        <a:pt x="2339" y="279"/>
                        <a:pt x="2326" y="360"/>
                        <a:pt x="2316" y="372"/>
                      </a:cubicBezTo>
                      <a:cubicBezTo>
                        <a:pt x="2293" y="400"/>
                        <a:pt x="2238" y="412"/>
                        <a:pt x="2208" y="432"/>
                      </a:cubicBezTo>
                      <a:cubicBezTo>
                        <a:pt x="2178" y="477"/>
                        <a:pt x="2194" y="458"/>
                        <a:pt x="2160" y="492"/>
                      </a:cubicBezTo>
                    </a:path>
                  </a:pathLst>
                </a:custGeom>
                <a:noFill/>
                <a:ln w="2857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18443" name="Rectangle 13"/>
            <p:cNvSpPr>
              <a:spLocks noChangeArrowheads="1"/>
            </p:cNvSpPr>
            <p:nvPr/>
          </p:nvSpPr>
          <p:spPr bwMode="auto">
            <a:xfrm>
              <a:off x="204" y="1762"/>
              <a:ext cx="2449" cy="325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</p:grpSp>
      <p:pic>
        <p:nvPicPr>
          <p:cNvPr id="1820686" name="MSj04378820000[1]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304800" y="6172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1" name="Picture 15" descr="Magnolia-01-june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916448">
            <a:off x="304800" y="990600"/>
            <a:ext cx="2016125" cy="191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0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820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" fill="hold"/>
                                        <p:tgtEl>
                                          <p:spTgt spid="1820686"/>
                                        </p:tgtEl>
                                      </p:cBhvr>
                                    </p:cmd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2068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FF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20686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400" i="1" dirty="0" smtClean="0">
                <a:latin typeface="Arial"/>
              </a:rPr>
              <a:t>      </a:t>
            </a:r>
            <a:br>
              <a:rPr lang="en-US" sz="2400" i="1" dirty="0" smtClean="0">
                <a:latin typeface="Arial"/>
              </a:rPr>
            </a:br>
            <a:r>
              <a:rPr lang="en-US" sz="2400" i="1" dirty="0" smtClean="0">
                <a:latin typeface="Arial"/>
              </a:rPr>
              <a:t/>
            </a:r>
            <a:br>
              <a:rPr lang="en-US" sz="2400" i="1" dirty="0" smtClean="0">
                <a:latin typeface="Arial"/>
              </a:rPr>
            </a:br>
            <a:r>
              <a:rPr lang="en-US" sz="2400" i="1" dirty="0" smtClean="0">
                <a:latin typeface="Arial"/>
              </a:rPr>
              <a:t> </a:t>
            </a:r>
            <a:r>
              <a:rPr lang="en-US" sz="2400" i="1" smtClean="0">
                <a:latin typeface="Arial"/>
              </a:rPr>
              <a:t/>
            </a:r>
            <a:br>
              <a:rPr lang="en-US" sz="2400" i="1" smtClean="0">
                <a:latin typeface="Arial"/>
              </a:rPr>
            </a:br>
            <a:r>
              <a:rPr lang="en-US" sz="4000" i="1" u="sng" smtClean="0">
                <a:latin typeface="Arial"/>
              </a:rPr>
              <a:t>Tập </a:t>
            </a:r>
            <a:r>
              <a:rPr lang="vi-VN" sz="4000" i="1" u="sng" smtClean="0">
                <a:latin typeface="Arial"/>
              </a:rPr>
              <a:t>đ</a:t>
            </a:r>
            <a:r>
              <a:rPr lang="en-US" sz="4000" i="1" u="sng" smtClean="0">
                <a:latin typeface="Arial"/>
              </a:rPr>
              <a:t>ọc</a:t>
            </a:r>
            <a:r>
              <a:rPr lang="en-US" sz="4000" i="1" smtClean="0">
                <a:latin typeface="Arial"/>
              </a:rPr>
              <a:t/>
            </a:r>
            <a:br>
              <a:rPr lang="en-US" sz="4000" i="1" smtClean="0">
                <a:latin typeface="Arial"/>
              </a:rPr>
            </a:br>
            <a:r>
              <a:rPr lang="en-US" sz="4000" i="1" smtClean="0">
                <a:solidFill>
                  <a:srgbClr val="FF0066"/>
                </a:solidFill>
                <a:latin typeface="Arial"/>
              </a:rPr>
              <a:t>Bè xuôi sông </a:t>
            </a:r>
            <a:r>
              <a:rPr lang="en-US" sz="4000" i="1" dirty="0" smtClean="0">
                <a:solidFill>
                  <a:srgbClr val="FF0066"/>
                </a:solidFill>
                <a:latin typeface="Arial"/>
              </a:rPr>
              <a:t>La</a:t>
            </a:r>
            <a:br>
              <a:rPr lang="en-US" sz="4000" i="1" dirty="0" smtClean="0">
                <a:solidFill>
                  <a:srgbClr val="FF0066"/>
                </a:solidFill>
                <a:latin typeface="Arial"/>
              </a:rPr>
            </a:br>
            <a:r>
              <a:rPr lang="en-US" sz="4000" i="1" smtClean="0">
                <a:latin typeface="Arial"/>
              </a:rPr>
              <a:t>                      </a:t>
            </a:r>
            <a:r>
              <a:rPr lang="en-US" sz="1800" i="1" smtClean="0">
                <a:latin typeface="Arial"/>
              </a:rPr>
              <a:t>Vũ </a:t>
            </a:r>
            <a:r>
              <a:rPr lang="en-US" sz="1800" i="1" err="1" smtClean="0">
                <a:latin typeface="Arial"/>
              </a:rPr>
              <a:t>Duy</a:t>
            </a:r>
            <a:r>
              <a:rPr lang="en-US" sz="1800" i="1" smtClean="0">
                <a:latin typeface="Arial"/>
              </a:rPr>
              <a:t> Thông</a:t>
            </a:r>
            <a:endParaRPr lang="en-US" sz="1800" i="1" u="sng" dirty="0" smtClean="0">
              <a:latin typeface="Arial"/>
            </a:endParaRPr>
          </a:p>
        </p:txBody>
      </p:sp>
      <p:sp>
        <p:nvSpPr>
          <p:cNvPr id="180224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latin typeface="Arial"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en-US" smtClean="0">
              <a:latin typeface="Arial"/>
            </a:endParaRPr>
          </a:p>
          <a:p>
            <a:pPr eaLnBrk="1" hangingPunct="1">
              <a:defRPr/>
            </a:pPr>
            <a:endParaRPr lang="en-US" smtClean="0">
              <a:latin typeface="Arial"/>
            </a:endParaRPr>
          </a:p>
          <a:p>
            <a:pPr eaLnBrk="1" hangingPunct="1">
              <a:defRPr/>
            </a:pPr>
            <a:endParaRPr lang="en-US" smtClean="0">
              <a:latin typeface="Arial"/>
            </a:endParaRPr>
          </a:p>
          <a:p>
            <a:pPr eaLnBrk="1" hangingPunct="1">
              <a:defRPr/>
            </a:pPr>
            <a:endParaRPr lang="en-US" smtClean="0">
              <a:latin typeface="Arial"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en-US" smtClean="0">
              <a:latin typeface="Arial"/>
            </a:endParaRPr>
          </a:p>
        </p:txBody>
      </p:sp>
      <p:sp>
        <p:nvSpPr>
          <p:cNvPr id="180224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33400" y="2209800"/>
            <a:ext cx="8610600" cy="422116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en-US" smtClean="0">
              <a:latin typeface="Arial"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en-US" smtClean="0">
              <a:latin typeface="Arial"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en-US" smtClean="0">
              <a:latin typeface="Arial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mtClean="0">
                <a:latin typeface="Arial"/>
              </a:rPr>
              <a:t>             </a:t>
            </a:r>
            <a:r>
              <a:rPr lang="en-US" sz="5400" i="1" smtClean="0">
                <a:latin typeface="Arial"/>
              </a:rPr>
              <a:t>Luyện </a:t>
            </a:r>
            <a:r>
              <a:rPr lang="vi-VN" sz="5400" i="1" smtClean="0">
                <a:latin typeface="Arial"/>
              </a:rPr>
              <a:t>đ</a:t>
            </a:r>
            <a:r>
              <a:rPr lang="en-US" sz="5400" i="1" smtClean="0">
                <a:latin typeface="Arial"/>
              </a:rPr>
              <a:t>ọc thuộc lòng</a:t>
            </a:r>
          </a:p>
        </p:txBody>
      </p:sp>
      <p:graphicFrame>
        <p:nvGraphicFramePr>
          <p:cNvPr id="1026" name="Object 7"/>
          <p:cNvGraphicFramePr>
            <a:graphicFrameLocks noChangeAspect="1"/>
          </p:cNvGraphicFramePr>
          <p:nvPr/>
        </p:nvGraphicFramePr>
        <p:xfrm>
          <a:off x="0" y="1905000"/>
          <a:ext cx="2590800" cy="2286000"/>
        </p:xfrm>
        <a:graphic>
          <a:graphicData uri="http://schemas.openxmlformats.org/presentationml/2006/ole">
            <p:oleObj spid="_x0000_s1026" name="Clip" r:id="rId3" imgW="4046538" imgH="3352800" progId="MS_ClipArt_Gallery.2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802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802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224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326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400" i="1" dirty="0" smtClean="0">
                <a:latin typeface="Arial"/>
              </a:rPr>
              <a:t>      </a:t>
            </a:r>
            <a:br>
              <a:rPr lang="en-US" sz="2400" i="1" dirty="0" smtClean="0">
                <a:latin typeface="Arial"/>
              </a:rPr>
            </a:br>
            <a:r>
              <a:rPr lang="en-US" sz="2400" i="1" dirty="0" smtClean="0">
                <a:latin typeface="Arial"/>
              </a:rPr>
              <a:t/>
            </a:r>
            <a:br>
              <a:rPr lang="en-US" sz="2400" i="1" dirty="0" smtClean="0">
                <a:latin typeface="Arial"/>
              </a:rPr>
            </a:br>
            <a:r>
              <a:rPr lang="en-US" sz="2400" i="1" smtClean="0">
                <a:latin typeface="Arial"/>
              </a:rPr>
              <a:t> </a:t>
            </a:r>
            <a:r>
              <a:rPr lang="en-US" sz="4000" i="1" u="sng" smtClean="0">
                <a:latin typeface="Arial"/>
              </a:rPr>
              <a:t>Tập </a:t>
            </a:r>
            <a:r>
              <a:rPr lang="vi-VN" sz="4000" i="1" u="sng" smtClean="0">
                <a:latin typeface="Arial"/>
              </a:rPr>
              <a:t>đ</a:t>
            </a:r>
            <a:r>
              <a:rPr lang="en-US" sz="4000" i="1" u="sng" smtClean="0">
                <a:latin typeface="Arial"/>
              </a:rPr>
              <a:t>ọc</a:t>
            </a:r>
            <a:r>
              <a:rPr lang="en-US" sz="4000" i="1" smtClean="0">
                <a:latin typeface="Arial"/>
              </a:rPr>
              <a:t/>
            </a:r>
            <a:br>
              <a:rPr lang="en-US" sz="4000" i="1" smtClean="0">
                <a:latin typeface="Arial"/>
              </a:rPr>
            </a:br>
            <a:r>
              <a:rPr lang="en-US" sz="4000" i="1" smtClean="0">
                <a:solidFill>
                  <a:srgbClr val="FF0066"/>
                </a:solidFill>
                <a:latin typeface="Arial"/>
              </a:rPr>
              <a:t>Bè xuôi sông </a:t>
            </a:r>
            <a:r>
              <a:rPr lang="en-US" sz="4000" i="1" dirty="0" smtClean="0">
                <a:solidFill>
                  <a:srgbClr val="FF0066"/>
                </a:solidFill>
                <a:latin typeface="Arial"/>
              </a:rPr>
              <a:t>La</a:t>
            </a:r>
            <a:br>
              <a:rPr lang="en-US" sz="4000" i="1" dirty="0" smtClean="0">
                <a:solidFill>
                  <a:srgbClr val="FF0066"/>
                </a:solidFill>
                <a:latin typeface="Arial"/>
              </a:rPr>
            </a:br>
            <a:r>
              <a:rPr lang="en-US" sz="4000" i="1" smtClean="0">
                <a:latin typeface="Arial"/>
              </a:rPr>
              <a:t>                      </a:t>
            </a:r>
            <a:r>
              <a:rPr lang="en-US" sz="1800" i="1" smtClean="0">
                <a:latin typeface="Arial"/>
              </a:rPr>
              <a:t>Vũ </a:t>
            </a:r>
            <a:r>
              <a:rPr lang="en-US" sz="1800" i="1" err="1" smtClean="0">
                <a:latin typeface="Arial"/>
              </a:rPr>
              <a:t>Duy</a:t>
            </a:r>
            <a:r>
              <a:rPr lang="en-US" sz="1800" i="1" smtClean="0">
                <a:latin typeface="Arial"/>
              </a:rPr>
              <a:t> Thông</a:t>
            </a:r>
            <a:endParaRPr lang="en-US" sz="1800" i="1" u="sng" dirty="0" smtClean="0">
              <a:latin typeface="Arial"/>
            </a:endParaRPr>
          </a:p>
        </p:txBody>
      </p:sp>
      <p:sp>
        <p:nvSpPr>
          <p:cNvPr id="1803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332038"/>
            <a:ext cx="8229600" cy="45259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400" smtClean="0">
                <a:latin typeface="Arial"/>
              </a:rPr>
              <a:t>1. </a:t>
            </a:r>
            <a:r>
              <a:rPr lang="en-US" sz="2400" u="sng" smtClean="0">
                <a:latin typeface="Arial"/>
              </a:rPr>
              <a:t>Luyện </a:t>
            </a:r>
            <a:r>
              <a:rPr lang="vi-VN" sz="2400" u="sng" smtClean="0">
                <a:latin typeface="Arial"/>
              </a:rPr>
              <a:t>đ</a:t>
            </a:r>
            <a:r>
              <a:rPr lang="en-US" sz="2400" u="sng" smtClean="0">
                <a:latin typeface="Arial"/>
              </a:rPr>
              <a:t>ọc:</a:t>
            </a:r>
            <a:r>
              <a:rPr lang="en-US" sz="2400" smtClean="0">
                <a:latin typeface="Arial"/>
              </a:rPr>
              <a:t>                            2. </a:t>
            </a:r>
            <a:r>
              <a:rPr lang="en-US" sz="2400" u="sng" smtClean="0">
                <a:latin typeface="Arial"/>
              </a:rPr>
              <a:t>Tìm hiểu bài       </a:t>
            </a:r>
            <a:r>
              <a:rPr lang="en-US" sz="2400" smtClean="0">
                <a:latin typeface="Arial"/>
              </a:rPr>
              <a:t>       </a:t>
            </a:r>
            <a:endParaRPr lang="en-US" sz="2400" u="sng" smtClean="0">
              <a:latin typeface="Arial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400" smtClean="0">
                <a:latin typeface="Arial"/>
              </a:rPr>
              <a:t>Sông La </a:t>
            </a:r>
            <a:r>
              <a:rPr lang="vi-VN" sz="2400" smtClean="0">
                <a:latin typeface="Arial"/>
              </a:rPr>
              <a:t>ơ</a:t>
            </a:r>
            <a:r>
              <a:rPr lang="en-US" sz="2400" smtClean="0">
                <a:latin typeface="Arial"/>
              </a:rPr>
              <a:t>i sông la/                  </a:t>
            </a:r>
            <a:r>
              <a:rPr lang="en-US" sz="2400" smtClean="0">
                <a:solidFill>
                  <a:srgbClr val="FFFF00"/>
                </a:solidFill>
                <a:latin typeface="Arial"/>
              </a:rPr>
              <a:t>ý1:Vẻ </a:t>
            </a:r>
            <a:r>
              <a:rPr lang="vi-VN" sz="2400" smtClean="0">
                <a:solidFill>
                  <a:srgbClr val="FFFF00"/>
                </a:solidFill>
                <a:latin typeface="Arial"/>
              </a:rPr>
              <a:t>đ</a:t>
            </a:r>
            <a:r>
              <a:rPr lang="en-US" sz="2400" smtClean="0">
                <a:solidFill>
                  <a:srgbClr val="FFFF00"/>
                </a:solidFill>
                <a:latin typeface="Arial"/>
              </a:rPr>
              <a:t>ẹp của dòng sông La</a:t>
            </a:r>
            <a:r>
              <a:rPr lang="en-US" sz="2400" smtClean="0">
                <a:latin typeface="Arial"/>
              </a:rPr>
              <a:t>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400" smtClean="0">
                <a:latin typeface="Arial"/>
              </a:rPr>
              <a:t>Trong veo/ nh</a:t>
            </a:r>
            <a:r>
              <a:rPr lang="vi-VN" sz="2400" smtClean="0">
                <a:latin typeface="Arial"/>
              </a:rPr>
              <a:t>ư</a:t>
            </a:r>
            <a:r>
              <a:rPr lang="en-US" sz="2400" smtClean="0">
                <a:latin typeface="Arial"/>
              </a:rPr>
              <a:t> ánh mắt/          - Những bè gỗ nh</a:t>
            </a:r>
            <a:r>
              <a:rPr lang="vi-VN" sz="2400" smtClean="0">
                <a:latin typeface="Arial"/>
              </a:rPr>
              <a:t>ư</a:t>
            </a:r>
            <a:r>
              <a:rPr lang="en-US" sz="2400" smtClean="0">
                <a:latin typeface="Arial"/>
              </a:rPr>
              <a:t> bầy trâu       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400" smtClean="0">
                <a:latin typeface="Arial"/>
              </a:rPr>
              <a:t>Bờ re xanh im mát/                    </a:t>
            </a:r>
            <a:r>
              <a:rPr lang="vi-VN" sz="2400" smtClean="0">
                <a:latin typeface="Arial"/>
              </a:rPr>
              <a:t>đ</a:t>
            </a:r>
            <a:r>
              <a:rPr lang="en-US" sz="2400" smtClean="0">
                <a:latin typeface="Arial"/>
              </a:rPr>
              <a:t>ằm mình, êm ả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400" smtClean="0">
                <a:latin typeface="Arial"/>
              </a:rPr>
              <a:t>M</a:t>
            </a:r>
            <a:r>
              <a:rPr lang="vi-VN" sz="2400" smtClean="0">
                <a:latin typeface="Arial"/>
              </a:rPr>
              <a:t>ươ</a:t>
            </a:r>
            <a:r>
              <a:rPr lang="en-US" sz="2400" smtClean="0">
                <a:latin typeface="Arial"/>
              </a:rPr>
              <a:t>n m</a:t>
            </a:r>
            <a:r>
              <a:rPr lang="vi-VN" sz="2400" smtClean="0">
                <a:latin typeface="Arial"/>
              </a:rPr>
              <a:t>ư</a:t>
            </a:r>
            <a:r>
              <a:rPr lang="en-US" sz="2400" smtClean="0">
                <a:latin typeface="Arial"/>
              </a:rPr>
              <a:t>ớt </a:t>
            </a:r>
            <a:r>
              <a:rPr lang="vi-VN" sz="2400" smtClean="0">
                <a:latin typeface="Arial"/>
              </a:rPr>
              <a:t>đ</a:t>
            </a:r>
            <a:r>
              <a:rPr lang="en-US" sz="2400" smtClean="0">
                <a:latin typeface="Arial"/>
              </a:rPr>
              <a:t>ôi hàng mi.//          N</a:t>
            </a:r>
            <a:r>
              <a:rPr lang="vi-VN" sz="2400" smtClean="0">
                <a:latin typeface="Arial"/>
              </a:rPr>
              <a:t>ư</a:t>
            </a:r>
            <a:r>
              <a:rPr lang="en-US" sz="2400" smtClean="0">
                <a:latin typeface="Arial"/>
              </a:rPr>
              <a:t>ớc sông -ánh mắt, bờ tre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400" smtClean="0">
                <a:latin typeface="Arial"/>
              </a:rPr>
              <a:t>Bè </a:t>
            </a:r>
            <a:r>
              <a:rPr lang="vi-VN" sz="2400" smtClean="0">
                <a:latin typeface="Arial"/>
              </a:rPr>
              <a:t>đ</a:t>
            </a:r>
            <a:r>
              <a:rPr lang="en-US" sz="2400" smtClean="0">
                <a:latin typeface="Arial"/>
              </a:rPr>
              <a:t>i chiều thầm thì/                 hàng mi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400" smtClean="0">
                <a:latin typeface="Arial"/>
              </a:rPr>
              <a:t>Gỗ l</a:t>
            </a:r>
            <a:r>
              <a:rPr lang="vi-VN" sz="2400" smtClean="0">
                <a:latin typeface="Arial"/>
              </a:rPr>
              <a:t>ư</a:t>
            </a:r>
            <a:r>
              <a:rPr lang="en-US" sz="2400" smtClean="0">
                <a:latin typeface="Arial"/>
              </a:rPr>
              <a:t>ợn </a:t>
            </a:r>
            <a:r>
              <a:rPr lang="vi-VN" sz="2400" smtClean="0">
                <a:latin typeface="Arial"/>
              </a:rPr>
              <a:t>đ</a:t>
            </a:r>
            <a:r>
              <a:rPr lang="en-US" sz="2400" smtClean="0">
                <a:latin typeface="Arial"/>
              </a:rPr>
              <a:t>àn thong thả/            - Sóng long lanh, chim hót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400" smtClean="0">
                <a:latin typeface="Arial"/>
              </a:rPr>
              <a:t>Nh</a:t>
            </a:r>
            <a:r>
              <a:rPr lang="vi-VN" sz="2400" smtClean="0">
                <a:latin typeface="Arial"/>
              </a:rPr>
              <a:t>ư</a:t>
            </a:r>
            <a:r>
              <a:rPr lang="en-US" sz="2400" smtClean="0">
                <a:latin typeface="Arial"/>
              </a:rPr>
              <a:t> bầy trâu lim dim/               </a:t>
            </a:r>
            <a:r>
              <a:rPr lang="en-US" sz="2400" smtClean="0">
                <a:solidFill>
                  <a:srgbClr val="FFFF00"/>
                </a:solidFill>
                <a:latin typeface="Arial"/>
              </a:rPr>
              <a:t>ý2:Cảnh tái thiết </a:t>
            </a:r>
            <a:r>
              <a:rPr lang="vi-VN" sz="2400" smtClean="0">
                <a:solidFill>
                  <a:srgbClr val="FFFF00"/>
                </a:solidFill>
                <a:latin typeface="Arial"/>
              </a:rPr>
              <a:t>đ</a:t>
            </a:r>
            <a:r>
              <a:rPr lang="en-US" sz="2400" smtClean="0">
                <a:solidFill>
                  <a:srgbClr val="FFFF00"/>
                </a:solidFill>
                <a:latin typeface="Arial"/>
              </a:rPr>
              <a:t>ất n</a:t>
            </a:r>
            <a:r>
              <a:rPr lang="vi-VN" sz="2400" smtClean="0">
                <a:solidFill>
                  <a:srgbClr val="FFFF00"/>
                </a:solidFill>
                <a:latin typeface="Arial"/>
              </a:rPr>
              <a:t>ư</a:t>
            </a:r>
            <a:r>
              <a:rPr lang="en-US" sz="2400" smtClean="0">
                <a:solidFill>
                  <a:srgbClr val="FFFF00"/>
                </a:solidFill>
                <a:latin typeface="Arial"/>
              </a:rPr>
              <a:t>ớc</a:t>
            </a:r>
            <a:r>
              <a:rPr lang="en-US" sz="2400" smtClean="0">
                <a:latin typeface="Arial"/>
              </a:rPr>
              <a:t>  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400" smtClean="0">
                <a:latin typeface="Arial"/>
              </a:rPr>
              <a:t>Đằm mình /trong êm ả/              Trong </a:t>
            </a:r>
            <a:r>
              <a:rPr lang="vi-VN" sz="2400" smtClean="0">
                <a:latin typeface="Arial"/>
              </a:rPr>
              <a:t>đ</a:t>
            </a:r>
            <a:r>
              <a:rPr lang="en-US" sz="2400" smtClean="0">
                <a:latin typeface="Arial"/>
              </a:rPr>
              <a:t>ạn bom </a:t>
            </a:r>
            <a:r>
              <a:rPr lang="vi-VN" sz="2400" smtClean="0">
                <a:latin typeface="Arial"/>
              </a:rPr>
              <a:t>đ</a:t>
            </a:r>
            <a:r>
              <a:rPr lang="en-US" sz="2400" smtClean="0">
                <a:latin typeface="Arial"/>
              </a:rPr>
              <a:t>ổ nát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400" smtClean="0">
                <a:latin typeface="Arial"/>
              </a:rPr>
              <a:t>Chim hót trên bờ </a:t>
            </a:r>
            <a:r>
              <a:rPr lang="vi-VN" sz="2400" smtClean="0">
                <a:latin typeface="Arial"/>
              </a:rPr>
              <a:t>đ</a:t>
            </a:r>
            <a:r>
              <a:rPr lang="en-US" sz="2400" smtClean="0">
                <a:latin typeface="Arial"/>
              </a:rPr>
              <a:t>ê.//                Bừng t</a:t>
            </a:r>
            <a:r>
              <a:rPr lang="vi-VN" sz="2400" smtClean="0">
                <a:latin typeface="Arial"/>
              </a:rPr>
              <a:t>ươ</a:t>
            </a:r>
            <a:r>
              <a:rPr lang="en-US" sz="2400" smtClean="0">
                <a:latin typeface="Arial"/>
              </a:rPr>
              <a:t>i nụ ngói hồng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400" u="sng" smtClean="0">
              <a:latin typeface="Arial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2400" smtClean="0">
              <a:latin typeface="Arial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2400" smtClean="0">
              <a:latin typeface="Arial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400" smtClean="0">
              <a:latin typeface="Arial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400" i="1" dirty="0" smtClean="0">
                <a:latin typeface="Arial"/>
              </a:rPr>
              <a:t>                   </a:t>
            </a:r>
            <a:r>
              <a:rPr lang="en-US" sz="2400" i="1" smtClean="0">
                <a:latin typeface="Arial"/>
              </a:rPr>
              <a:t/>
            </a:r>
            <a:br>
              <a:rPr lang="en-US" sz="2400" i="1" smtClean="0">
                <a:latin typeface="Arial"/>
              </a:rPr>
            </a:br>
            <a:r>
              <a:rPr lang="en-US" sz="4000" i="1" u="sng" smtClean="0">
                <a:latin typeface="Arial"/>
              </a:rPr>
              <a:t>Tập </a:t>
            </a:r>
            <a:r>
              <a:rPr lang="vi-VN" sz="4000" i="1" u="sng" smtClean="0">
                <a:latin typeface="Arial"/>
              </a:rPr>
              <a:t>đ</a:t>
            </a:r>
            <a:r>
              <a:rPr lang="en-US" sz="4000" i="1" u="sng" smtClean="0">
                <a:latin typeface="Arial"/>
              </a:rPr>
              <a:t>ọc</a:t>
            </a:r>
            <a:r>
              <a:rPr lang="en-US" sz="4000" i="1" u="sng" dirty="0" smtClean="0">
                <a:latin typeface="Arial"/>
              </a:rPr>
              <a:t/>
            </a:r>
            <a:br>
              <a:rPr lang="en-US" sz="4000" i="1" u="sng" dirty="0" smtClean="0">
                <a:latin typeface="Arial"/>
              </a:rPr>
            </a:br>
            <a:endParaRPr lang="en-US" sz="2400" i="1" u="sng" dirty="0" smtClean="0">
              <a:latin typeface="Arial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4400" smtClean="0">
                <a:latin typeface="Arial"/>
              </a:rPr>
              <a:t>           </a:t>
            </a:r>
            <a:r>
              <a:rPr lang="en-US" sz="5400" smtClean="0">
                <a:latin typeface="Arial"/>
              </a:rPr>
              <a:t>Kiểm tra bài cũ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z="5400" smtClean="0">
              <a:latin typeface="Arial"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en-US" sz="4400" smtClean="0">
              <a:latin typeface="Arial"/>
            </a:endParaRPr>
          </a:p>
        </p:txBody>
      </p:sp>
      <p:sp>
        <p:nvSpPr>
          <p:cNvPr id="10246" name="AutoShape 6"/>
          <p:cNvSpPr>
            <a:spLocks noChangeArrowheads="1"/>
          </p:cNvSpPr>
          <p:nvPr/>
        </p:nvSpPr>
        <p:spPr bwMode="auto">
          <a:xfrm>
            <a:off x="1066800" y="2590800"/>
            <a:ext cx="7239000" cy="2819400"/>
          </a:xfrm>
          <a:prstGeom prst="horizontalScrol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u="none">
                <a:latin typeface="Arial" charset="0"/>
              </a:rPr>
              <a:t>Đọc bài</a:t>
            </a:r>
            <a:r>
              <a:rPr lang="en-US" sz="1800" u="none">
                <a:latin typeface="Arial" charset="0"/>
              </a:rPr>
              <a:t>: </a:t>
            </a:r>
            <a:r>
              <a:rPr lang="en-US" sz="2800" u="none">
                <a:latin typeface="Arial" charset="0"/>
              </a:rPr>
              <a:t>Anh hùng Lao </a:t>
            </a:r>
            <a:r>
              <a:rPr lang="vi-VN" sz="2800" u="none">
                <a:latin typeface="Arial" charset="0"/>
              </a:rPr>
              <a:t>đ</a:t>
            </a:r>
            <a:r>
              <a:rPr lang="en-US" sz="2800" u="none">
                <a:latin typeface="Arial" charset="0"/>
              </a:rPr>
              <a:t>ộng Trần Đại Nghĩa</a:t>
            </a:r>
          </a:p>
          <a:p>
            <a:pPr algn="ctr"/>
            <a:r>
              <a:rPr lang="en-US" sz="4800" u="none">
                <a:solidFill>
                  <a:srgbClr val="FF0066"/>
                </a:solidFill>
                <a:latin typeface="Arial" charset="0"/>
              </a:rPr>
              <a:t>?</a:t>
            </a:r>
            <a:r>
              <a:rPr lang="en-US" sz="1800" u="none">
                <a:latin typeface="Arial" charset="0"/>
              </a:rPr>
              <a:t> </a:t>
            </a:r>
            <a:r>
              <a:rPr lang="en-US" sz="2400" u="none">
                <a:latin typeface="Arial" charset="0"/>
              </a:rPr>
              <a:t>Giáo s</a:t>
            </a:r>
            <a:r>
              <a:rPr lang="vi-VN" sz="2400" u="none">
                <a:latin typeface="Arial" charset="0"/>
              </a:rPr>
              <a:t>ư</a:t>
            </a:r>
            <a:r>
              <a:rPr lang="en-US" sz="2400" u="none">
                <a:latin typeface="Arial" charset="0"/>
              </a:rPr>
              <a:t> Trần Đại Nghĩa có những </a:t>
            </a:r>
            <a:r>
              <a:rPr lang="vi-VN" sz="2400" u="none">
                <a:latin typeface="Arial" charset="0"/>
              </a:rPr>
              <a:t>đ</a:t>
            </a:r>
            <a:r>
              <a:rPr lang="en-US" sz="2400" u="none">
                <a:latin typeface="Arial" charset="0"/>
              </a:rPr>
              <a:t>óng góp gì  </a:t>
            </a:r>
          </a:p>
          <a:p>
            <a:pPr algn="ctr"/>
            <a:r>
              <a:rPr lang="en-US" sz="2400" u="none">
                <a:latin typeface="Arial" charset="0"/>
              </a:rPr>
              <a:t>lớn trong kháng chiến?</a:t>
            </a:r>
          </a:p>
          <a:p>
            <a:pPr algn="ctr"/>
            <a:endParaRPr lang="en-US" sz="2400" u="none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  <p:bldP spid="1024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6578" name="ca nhac thieu nhi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 descr="Imag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16580" name="bai hat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6553200" y="4953000"/>
            <a:ext cx="2286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>
                <a:solidFill>
                  <a:srgbClr val="FF0066"/>
                </a:solidFill>
                <a:latin typeface="Arial" charset="0"/>
              </a:rPr>
              <a:t>Bài mới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140" fill="hold"/>
                                        <p:tgtEl>
                                          <p:spTgt spid="181657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214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51226" fill="hold"/>
                                        <p:tgtEl>
                                          <p:spTgt spid="181658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16578"/>
                </p:tgtEl>
              </p:cMediaNode>
            </p:audio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16580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453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i="1" smtClean="0">
                <a:latin typeface="Arial"/>
              </a:rPr>
              <a:t/>
            </a:r>
            <a:br>
              <a:rPr lang="en-US" sz="2400" i="1" smtClean="0">
                <a:latin typeface="Arial"/>
              </a:rPr>
            </a:br>
            <a:r>
              <a:rPr lang="en-US" sz="2400" i="1" smtClean="0">
                <a:latin typeface="Arial"/>
              </a:rPr>
              <a:t/>
            </a:r>
            <a:br>
              <a:rPr lang="en-US" sz="2400" i="1" smtClean="0">
                <a:latin typeface="Arial"/>
              </a:rPr>
            </a:br>
            <a:endParaRPr lang="en-US" sz="1800" i="1" u="sng" smtClean="0">
              <a:latin typeface="Arial"/>
            </a:endParaRPr>
          </a:p>
        </p:txBody>
      </p:sp>
      <p:sp>
        <p:nvSpPr>
          <p:cNvPr id="1814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55838"/>
            <a:ext cx="8229600" cy="4297362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en-US" u="sng" smtClean="0">
              <a:latin typeface="Arial"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en-US" smtClean="0">
              <a:latin typeface="Arial"/>
            </a:endParaRPr>
          </a:p>
        </p:txBody>
      </p:sp>
      <p:pic>
        <p:nvPicPr>
          <p:cNvPr id="1814532" name="Picture 4" descr="SL37263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35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14533" name="WordArt 5"/>
          <p:cNvSpPr>
            <a:spLocks noChangeArrowheads="1" noChangeShapeType="1" noTextEdit="1"/>
          </p:cNvSpPr>
          <p:nvPr/>
        </p:nvSpPr>
        <p:spPr bwMode="auto">
          <a:xfrm>
            <a:off x="2133600" y="642938"/>
            <a:ext cx="4876800" cy="1350962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>
              <a:defRPr/>
            </a:pPr>
            <a:r>
              <a:rPr lang="en-US" sz="6600" kern="1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Arial"/>
              </a:rPr>
              <a:t>Bè xuôi sông La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4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814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4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14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14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814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736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i="1" dirty="0" smtClean="0">
                <a:latin typeface="Arial"/>
              </a:rPr>
              <a:t>          </a:t>
            </a:r>
            <a:br>
              <a:rPr lang="en-US" sz="2400" i="1" dirty="0" smtClean="0">
                <a:latin typeface="Arial"/>
              </a:rPr>
            </a:br>
            <a:r>
              <a:rPr lang="en-US" sz="2400" i="1" dirty="0" smtClean="0">
                <a:latin typeface="Arial"/>
              </a:rPr>
              <a:t/>
            </a:r>
            <a:br>
              <a:rPr lang="en-US" sz="2400" i="1" dirty="0" smtClean="0">
                <a:latin typeface="Arial"/>
              </a:rPr>
            </a:br>
            <a:r>
              <a:rPr lang="en-US" sz="2400" i="1" dirty="0" smtClean="0">
                <a:latin typeface="Arial"/>
              </a:rPr>
              <a:t/>
            </a:r>
            <a:br>
              <a:rPr lang="en-US" sz="2400" i="1" dirty="0" smtClean="0">
                <a:latin typeface="Arial"/>
              </a:rPr>
            </a:br>
            <a:r>
              <a:rPr lang="en-US" sz="2400" i="1" smtClean="0">
                <a:latin typeface="Arial"/>
              </a:rPr>
              <a:t/>
            </a:r>
            <a:br>
              <a:rPr lang="en-US" sz="2400" i="1" smtClean="0">
                <a:latin typeface="Arial"/>
              </a:rPr>
            </a:br>
            <a:r>
              <a:rPr lang="en-US" sz="4000" i="1" u="sng" smtClean="0">
                <a:latin typeface="Arial"/>
              </a:rPr>
              <a:t>Tập </a:t>
            </a:r>
            <a:r>
              <a:rPr lang="vi-VN" sz="4000" i="1" u="sng" smtClean="0">
                <a:latin typeface="Arial"/>
              </a:rPr>
              <a:t>đ</a:t>
            </a:r>
            <a:r>
              <a:rPr lang="en-US" sz="4000" i="1" u="sng" smtClean="0">
                <a:latin typeface="Arial"/>
              </a:rPr>
              <a:t>ọc</a:t>
            </a:r>
            <a:r>
              <a:rPr lang="en-US" sz="4000" i="1" smtClean="0">
                <a:latin typeface="Arial"/>
              </a:rPr>
              <a:t/>
            </a:r>
            <a:br>
              <a:rPr lang="en-US" sz="4000" i="1" smtClean="0">
                <a:latin typeface="Arial"/>
              </a:rPr>
            </a:br>
            <a:r>
              <a:rPr lang="en-US" sz="4000" i="1" smtClean="0">
                <a:solidFill>
                  <a:srgbClr val="FF0066"/>
                </a:solidFill>
                <a:latin typeface="Arial"/>
              </a:rPr>
              <a:t>Bè xuôi sông </a:t>
            </a:r>
            <a:r>
              <a:rPr lang="en-US" sz="4000" i="1" dirty="0" smtClean="0">
                <a:solidFill>
                  <a:srgbClr val="FF0066"/>
                </a:solidFill>
                <a:latin typeface="Arial"/>
              </a:rPr>
              <a:t>La</a:t>
            </a:r>
            <a:br>
              <a:rPr lang="en-US" sz="4000" i="1" dirty="0" smtClean="0">
                <a:solidFill>
                  <a:srgbClr val="FF0066"/>
                </a:solidFill>
                <a:latin typeface="Arial"/>
              </a:rPr>
            </a:br>
            <a:r>
              <a:rPr lang="en-US" sz="4000" i="1" smtClean="0">
                <a:latin typeface="Arial"/>
              </a:rPr>
              <a:t>                           </a:t>
            </a:r>
            <a:r>
              <a:rPr lang="en-US" sz="1800" i="1" smtClean="0">
                <a:latin typeface="Arial"/>
              </a:rPr>
              <a:t>Vũ </a:t>
            </a:r>
            <a:r>
              <a:rPr lang="en-US" sz="1800" i="1" err="1" smtClean="0">
                <a:latin typeface="Arial"/>
              </a:rPr>
              <a:t>Duy</a:t>
            </a:r>
            <a:r>
              <a:rPr lang="en-US" sz="1800" i="1" smtClean="0">
                <a:latin typeface="Arial"/>
              </a:rPr>
              <a:t> Thông</a:t>
            </a:r>
            <a:endParaRPr lang="en-US" sz="1800" i="1" u="sng" dirty="0" smtClean="0">
              <a:latin typeface="Arial"/>
            </a:endParaRPr>
          </a:p>
        </p:txBody>
      </p:sp>
      <p:sp>
        <p:nvSpPr>
          <p:cNvPr id="1807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133600"/>
            <a:ext cx="8077200" cy="4724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smtClean="0">
                <a:latin typeface="Arial"/>
              </a:rPr>
              <a:t>				  Sông La </a:t>
            </a:r>
            <a:r>
              <a:rPr lang="vi-VN" sz="2800" smtClean="0">
                <a:latin typeface="Arial"/>
              </a:rPr>
              <a:t>ơ</a:t>
            </a:r>
            <a:r>
              <a:rPr lang="en-US" sz="2800" smtClean="0">
                <a:latin typeface="Arial"/>
              </a:rPr>
              <a:t>i sông La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smtClean="0">
                <a:latin typeface="Arial"/>
              </a:rPr>
              <a:t>				  Trong veo nh</a:t>
            </a:r>
            <a:r>
              <a:rPr lang="vi-VN" sz="2800" smtClean="0">
                <a:latin typeface="Arial"/>
              </a:rPr>
              <a:t>ư</a:t>
            </a:r>
            <a:r>
              <a:rPr lang="en-US" sz="2800" smtClean="0">
                <a:latin typeface="Arial"/>
              </a:rPr>
              <a:t> ánh mắt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smtClean="0">
                <a:latin typeface="Arial"/>
              </a:rPr>
              <a:t>				  Bờ tre xanh im mát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smtClean="0">
                <a:latin typeface="Arial"/>
              </a:rPr>
              <a:t>				  M</a:t>
            </a:r>
            <a:r>
              <a:rPr lang="vi-VN" sz="2800" smtClean="0">
                <a:latin typeface="Arial"/>
              </a:rPr>
              <a:t>ươ</a:t>
            </a:r>
            <a:r>
              <a:rPr lang="en-US" sz="2800" smtClean="0">
                <a:latin typeface="Arial"/>
              </a:rPr>
              <a:t>n m</a:t>
            </a:r>
            <a:r>
              <a:rPr lang="vi-VN" sz="2800" smtClean="0">
                <a:latin typeface="Arial"/>
              </a:rPr>
              <a:t>ư</a:t>
            </a:r>
            <a:r>
              <a:rPr lang="en-US" sz="2800" smtClean="0">
                <a:latin typeface="Arial"/>
              </a:rPr>
              <a:t>ớt </a:t>
            </a:r>
            <a:r>
              <a:rPr lang="vi-VN" sz="2800" smtClean="0">
                <a:latin typeface="Arial"/>
              </a:rPr>
              <a:t>đ</a:t>
            </a:r>
            <a:r>
              <a:rPr lang="en-US" sz="2800" smtClean="0">
                <a:latin typeface="Arial"/>
              </a:rPr>
              <a:t>ôi hàng mi.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smtClean="0">
                <a:latin typeface="Arial"/>
              </a:rPr>
              <a:t>				  Bè </a:t>
            </a:r>
            <a:r>
              <a:rPr lang="vi-VN" sz="2800" smtClean="0">
                <a:latin typeface="Arial"/>
              </a:rPr>
              <a:t>đ</a:t>
            </a:r>
            <a:r>
              <a:rPr lang="en-US" sz="2800" smtClean="0">
                <a:latin typeface="Arial"/>
              </a:rPr>
              <a:t>i chiều thầm thì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smtClean="0">
                <a:latin typeface="Arial"/>
              </a:rPr>
              <a:t>				  Gỗ l</a:t>
            </a:r>
            <a:r>
              <a:rPr lang="vi-VN" sz="2800" smtClean="0">
                <a:latin typeface="Arial"/>
              </a:rPr>
              <a:t>ư</a:t>
            </a:r>
            <a:r>
              <a:rPr lang="en-US" sz="2800" smtClean="0">
                <a:latin typeface="Arial"/>
              </a:rPr>
              <a:t>ợn </a:t>
            </a:r>
            <a:r>
              <a:rPr lang="vi-VN" sz="2800" smtClean="0">
                <a:latin typeface="Arial"/>
              </a:rPr>
              <a:t>đ</a:t>
            </a:r>
            <a:r>
              <a:rPr lang="en-US" sz="2800" smtClean="0">
                <a:latin typeface="Arial"/>
              </a:rPr>
              <a:t>àn thong thả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smtClean="0">
                <a:latin typeface="Arial"/>
              </a:rPr>
              <a:t>				  Nh</a:t>
            </a:r>
            <a:r>
              <a:rPr lang="vi-VN" sz="2800" smtClean="0">
                <a:latin typeface="Arial"/>
              </a:rPr>
              <a:t>ư</a:t>
            </a:r>
            <a:r>
              <a:rPr lang="en-US" sz="2800" smtClean="0">
                <a:latin typeface="Arial"/>
              </a:rPr>
              <a:t> bầy trâu lim dim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smtClean="0">
                <a:latin typeface="Arial"/>
              </a:rPr>
              <a:t>				  Đằm mình trong êm ả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smtClean="0">
                <a:latin typeface="Arial"/>
              </a:rPr>
              <a:t>				  Sóng long lanh vẩy cá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smtClean="0">
                <a:latin typeface="Arial"/>
              </a:rPr>
              <a:t>				  Chim hót trên bờ </a:t>
            </a:r>
            <a:r>
              <a:rPr lang="vi-VN" sz="2800" smtClean="0">
                <a:latin typeface="Arial"/>
              </a:rPr>
              <a:t>đ</a:t>
            </a:r>
            <a:r>
              <a:rPr lang="en-US" sz="2800" smtClean="0">
                <a:latin typeface="Arial"/>
              </a:rPr>
              <a:t>ê.</a:t>
            </a:r>
          </a:p>
        </p:txBody>
      </p:sp>
      <p:sp>
        <p:nvSpPr>
          <p:cNvPr id="1807364" name="AutoShape 4"/>
          <p:cNvSpPr>
            <a:spLocks noChangeArrowheads="1"/>
          </p:cNvSpPr>
          <p:nvPr/>
        </p:nvSpPr>
        <p:spPr bwMode="auto">
          <a:xfrm>
            <a:off x="0" y="1752600"/>
            <a:ext cx="3581400" cy="1295400"/>
          </a:xfrm>
          <a:prstGeom prst="wedgeEllipseCallout">
            <a:avLst>
              <a:gd name="adj1" fmla="val 32847"/>
              <a:gd name="adj2" fmla="val 5735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3200" u="none">
                <a:latin typeface="Arial" charset="0"/>
              </a:rPr>
              <a:t>1. </a:t>
            </a:r>
            <a:r>
              <a:rPr lang="en-US" sz="3200">
                <a:latin typeface="Arial" charset="0"/>
              </a:rPr>
              <a:t>Luyện </a:t>
            </a:r>
            <a:r>
              <a:rPr lang="vi-VN" sz="3200">
                <a:latin typeface="Arial" charset="0"/>
              </a:rPr>
              <a:t>đ</a:t>
            </a:r>
            <a:r>
              <a:rPr lang="en-US" sz="3200">
                <a:latin typeface="Arial" charset="0"/>
              </a:rPr>
              <a:t>ọc</a:t>
            </a:r>
          </a:p>
        </p:txBody>
      </p:sp>
      <p:sp>
        <p:nvSpPr>
          <p:cNvPr id="1807365" name="Line 5"/>
          <p:cNvSpPr>
            <a:spLocks noChangeShapeType="1"/>
          </p:cNvSpPr>
          <p:nvPr/>
        </p:nvSpPr>
        <p:spPr bwMode="auto">
          <a:xfrm flipH="1">
            <a:off x="6629400" y="2209800"/>
            <a:ext cx="228600" cy="38100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07366" name="Line 6"/>
          <p:cNvSpPr>
            <a:spLocks noChangeShapeType="1"/>
          </p:cNvSpPr>
          <p:nvPr/>
        </p:nvSpPr>
        <p:spPr bwMode="auto">
          <a:xfrm flipH="1">
            <a:off x="7315200" y="2590800"/>
            <a:ext cx="228600" cy="38100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07367" name="Line 7"/>
          <p:cNvSpPr>
            <a:spLocks noChangeShapeType="1"/>
          </p:cNvSpPr>
          <p:nvPr/>
        </p:nvSpPr>
        <p:spPr bwMode="auto">
          <a:xfrm flipH="1">
            <a:off x="6553200" y="3124200"/>
            <a:ext cx="228600" cy="38100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07368" name="Line 8"/>
          <p:cNvSpPr>
            <a:spLocks noChangeShapeType="1"/>
          </p:cNvSpPr>
          <p:nvPr/>
        </p:nvSpPr>
        <p:spPr bwMode="auto">
          <a:xfrm flipH="1">
            <a:off x="7391400" y="3581400"/>
            <a:ext cx="228600" cy="38100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07370" name="Line 10"/>
          <p:cNvSpPr>
            <a:spLocks noChangeShapeType="1"/>
          </p:cNvSpPr>
          <p:nvPr/>
        </p:nvSpPr>
        <p:spPr bwMode="auto">
          <a:xfrm flipH="1">
            <a:off x="6705600" y="4114800"/>
            <a:ext cx="304800" cy="38100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07371" name="Line 11"/>
          <p:cNvSpPr>
            <a:spLocks noChangeShapeType="1"/>
          </p:cNvSpPr>
          <p:nvPr/>
        </p:nvSpPr>
        <p:spPr bwMode="auto">
          <a:xfrm flipH="1">
            <a:off x="7162800" y="4572000"/>
            <a:ext cx="228600" cy="38100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07372" name="Line 12"/>
          <p:cNvSpPr>
            <a:spLocks noChangeShapeType="1"/>
          </p:cNvSpPr>
          <p:nvPr/>
        </p:nvSpPr>
        <p:spPr bwMode="auto">
          <a:xfrm flipH="1">
            <a:off x="6858000" y="5029200"/>
            <a:ext cx="228600" cy="38100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07373" name="Line 13"/>
          <p:cNvSpPr>
            <a:spLocks noChangeShapeType="1"/>
          </p:cNvSpPr>
          <p:nvPr/>
        </p:nvSpPr>
        <p:spPr bwMode="auto">
          <a:xfrm flipH="1">
            <a:off x="7010400" y="5486400"/>
            <a:ext cx="228600" cy="38100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07375" name="Line 15"/>
          <p:cNvSpPr>
            <a:spLocks noChangeShapeType="1"/>
          </p:cNvSpPr>
          <p:nvPr/>
        </p:nvSpPr>
        <p:spPr bwMode="auto">
          <a:xfrm flipH="1">
            <a:off x="7162800" y="6019800"/>
            <a:ext cx="228600" cy="30480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07385" name="Line 25"/>
          <p:cNvSpPr>
            <a:spLocks noChangeShapeType="1"/>
          </p:cNvSpPr>
          <p:nvPr/>
        </p:nvSpPr>
        <p:spPr bwMode="auto">
          <a:xfrm flipH="1">
            <a:off x="6781800" y="6477000"/>
            <a:ext cx="304800" cy="38100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07386" name="Line 26"/>
          <p:cNvSpPr>
            <a:spLocks noChangeShapeType="1"/>
          </p:cNvSpPr>
          <p:nvPr/>
        </p:nvSpPr>
        <p:spPr bwMode="auto">
          <a:xfrm flipH="1">
            <a:off x="6858000" y="6477000"/>
            <a:ext cx="304800" cy="38100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07387" name="Line 27"/>
          <p:cNvSpPr>
            <a:spLocks noChangeShapeType="1"/>
          </p:cNvSpPr>
          <p:nvPr/>
        </p:nvSpPr>
        <p:spPr bwMode="auto">
          <a:xfrm flipH="1">
            <a:off x="7467600" y="3581400"/>
            <a:ext cx="228600" cy="38100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07388" name="Line 28"/>
          <p:cNvSpPr>
            <a:spLocks noChangeShapeType="1"/>
          </p:cNvSpPr>
          <p:nvPr/>
        </p:nvSpPr>
        <p:spPr bwMode="auto">
          <a:xfrm flipH="1">
            <a:off x="5181600" y="2667000"/>
            <a:ext cx="152400" cy="45720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07390" name="Line 30"/>
          <p:cNvSpPr>
            <a:spLocks noChangeShapeType="1"/>
          </p:cNvSpPr>
          <p:nvPr/>
        </p:nvSpPr>
        <p:spPr bwMode="auto">
          <a:xfrm flipH="1">
            <a:off x="5257800" y="5486400"/>
            <a:ext cx="76200" cy="38100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7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807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807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7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807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7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807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7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807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7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807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7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807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7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807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7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807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7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807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7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807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73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8073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7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736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73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807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7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807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7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7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0736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0736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07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7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5" dur="500"/>
                                        <p:tgtEl>
                                          <p:spTgt spid="1807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7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0" dur="500"/>
                                        <p:tgtEl>
                                          <p:spTgt spid="1807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7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7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0737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0737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07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7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8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7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0737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0737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8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07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7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9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737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9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73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807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7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8" dur="2000"/>
                                        <p:tgtEl>
                                          <p:spTgt spid="1807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7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1807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7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738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0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73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1807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7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7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0738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0738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07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7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738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73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1807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 nodeType="clickPar">
                      <p:stCondLst>
                        <p:cond delay="indefinite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7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739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73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1807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7364" grpId="0" animBg="1"/>
      <p:bldP spid="1807365" grpId="0" animBg="1"/>
      <p:bldP spid="1807366" grpId="0" animBg="1"/>
      <p:bldP spid="1807367" grpId="0" animBg="1"/>
      <p:bldP spid="1807368" grpId="0" animBg="1"/>
      <p:bldP spid="1807370" grpId="0" animBg="1"/>
      <p:bldP spid="1807371" grpId="0" animBg="1"/>
      <p:bldP spid="1807372" grpId="0" animBg="1"/>
      <p:bldP spid="1807373" grpId="0" animBg="1"/>
      <p:bldP spid="1807375" grpId="0" animBg="1"/>
      <p:bldP spid="1807385" grpId="0" animBg="1"/>
      <p:bldP spid="1807386" grpId="0" animBg="1"/>
      <p:bldP spid="1807387" grpId="0" animBg="1"/>
      <p:bldP spid="1807388" grpId="0" animBg="1"/>
      <p:bldP spid="180739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400" i="1" dirty="0" smtClean="0">
                <a:latin typeface="Arial"/>
              </a:rPr>
              <a:t/>
            </a:r>
            <a:br>
              <a:rPr lang="en-US" sz="2400" i="1" dirty="0" smtClean="0">
                <a:latin typeface="Arial"/>
              </a:rPr>
            </a:br>
            <a:r>
              <a:rPr lang="en-US" sz="2400" i="1" dirty="0" smtClean="0">
                <a:latin typeface="Arial"/>
              </a:rPr>
              <a:t/>
            </a:r>
            <a:br>
              <a:rPr lang="en-US" sz="2400" i="1" dirty="0" smtClean="0">
                <a:latin typeface="Arial"/>
              </a:rPr>
            </a:br>
            <a:r>
              <a:rPr lang="en-US" sz="2400" i="1" smtClean="0">
                <a:latin typeface="Arial"/>
              </a:rPr>
              <a:t/>
            </a:r>
            <a:br>
              <a:rPr lang="en-US" sz="2400" i="1" smtClean="0">
                <a:latin typeface="Arial"/>
              </a:rPr>
            </a:br>
            <a:r>
              <a:rPr lang="en-US" sz="4000" i="1" u="sng" smtClean="0">
                <a:latin typeface="Arial"/>
              </a:rPr>
              <a:t>Tập </a:t>
            </a:r>
            <a:r>
              <a:rPr lang="vi-VN" sz="4000" i="1" u="sng" smtClean="0">
                <a:latin typeface="Arial"/>
              </a:rPr>
              <a:t>đ</a:t>
            </a:r>
            <a:r>
              <a:rPr lang="en-US" sz="4000" i="1" u="sng" smtClean="0">
                <a:latin typeface="Arial"/>
              </a:rPr>
              <a:t>ọc</a:t>
            </a:r>
            <a:r>
              <a:rPr lang="en-US" sz="4000" i="1" smtClean="0">
                <a:latin typeface="Arial"/>
              </a:rPr>
              <a:t/>
            </a:r>
            <a:br>
              <a:rPr lang="en-US" sz="4000" i="1" smtClean="0">
                <a:latin typeface="Arial"/>
              </a:rPr>
            </a:br>
            <a:r>
              <a:rPr lang="en-US" sz="4000" i="1" smtClean="0">
                <a:solidFill>
                  <a:srgbClr val="FF0066"/>
                </a:solidFill>
                <a:latin typeface="Arial"/>
              </a:rPr>
              <a:t>Bè xuôi sông </a:t>
            </a:r>
            <a:r>
              <a:rPr lang="en-US" sz="4000" i="1" dirty="0" smtClean="0">
                <a:solidFill>
                  <a:srgbClr val="FF0066"/>
                </a:solidFill>
                <a:latin typeface="Arial"/>
              </a:rPr>
              <a:t>La </a:t>
            </a:r>
            <a:br>
              <a:rPr lang="en-US" sz="4000" i="1" dirty="0" smtClean="0">
                <a:solidFill>
                  <a:srgbClr val="FF0066"/>
                </a:solidFill>
                <a:latin typeface="Arial"/>
              </a:rPr>
            </a:br>
            <a:r>
              <a:rPr lang="en-US" sz="4000" i="1" smtClean="0">
                <a:solidFill>
                  <a:srgbClr val="FF0066"/>
                </a:solidFill>
                <a:latin typeface="Arial"/>
              </a:rPr>
              <a:t>                               </a:t>
            </a:r>
            <a:r>
              <a:rPr lang="en-US" sz="1800" i="1" smtClean="0">
                <a:solidFill>
                  <a:schemeClr val="tx1"/>
                </a:solidFill>
                <a:latin typeface="Arial"/>
              </a:rPr>
              <a:t>Vũ </a:t>
            </a:r>
            <a:r>
              <a:rPr lang="en-US" sz="1800" i="1" err="1" smtClean="0">
                <a:solidFill>
                  <a:schemeClr val="tx1"/>
                </a:solidFill>
                <a:latin typeface="Arial"/>
              </a:rPr>
              <a:t>Duy</a:t>
            </a:r>
            <a:r>
              <a:rPr lang="en-US" sz="1800" i="1" smtClean="0">
                <a:solidFill>
                  <a:schemeClr val="tx1"/>
                </a:solidFill>
                <a:latin typeface="Arial"/>
              </a:rPr>
              <a:t> Thông</a:t>
            </a:r>
            <a:r>
              <a:rPr lang="en-US" sz="4000" i="1" smtClean="0">
                <a:solidFill>
                  <a:srgbClr val="FF0066"/>
                </a:solidFill>
                <a:latin typeface="Arial"/>
              </a:rPr>
              <a:t>                      </a:t>
            </a:r>
            <a:endParaRPr lang="en-US" sz="1800" i="1" u="sng" dirty="0" smtClean="0">
              <a:latin typeface="Arial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8229600" cy="452596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en-US" smtClean="0">
              <a:latin typeface="Arial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mtClean="0">
                <a:latin typeface="Arial"/>
              </a:rPr>
              <a:t>2. </a:t>
            </a:r>
            <a:r>
              <a:rPr lang="en-US" u="sng" smtClean="0">
                <a:latin typeface="Arial"/>
              </a:rPr>
              <a:t>Tìm hiểu bài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u="sng" smtClean="0">
              <a:latin typeface="Arial"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en-US" u="sng" smtClean="0">
              <a:latin typeface="Arial"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en-US" u="sng" smtClean="0">
              <a:latin typeface="Arial"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en-US" u="sng" smtClean="0">
              <a:latin typeface="Arial"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en-US" u="sng" smtClean="0">
              <a:latin typeface="Arial"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en-US" u="sng" smtClean="0">
              <a:latin typeface="Arial"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en-US" smtClean="0">
              <a:latin typeface="Arial"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en-US" smtClean="0">
              <a:latin typeface="Arial"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en-US" smtClean="0">
              <a:latin typeface="Arial"/>
            </a:endParaRPr>
          </a:p>
        </p:txBody>
      </p:sp>
      <p:sp>
        <p:nvSpPr>
          <p:cNvPr id="17423" name="AutoShape 15"/>
          <p:cNvSpPr>
            <a:spLocks noChangeArrowheads="1"/>
          </p:cNvSpPr>
          <p:nvPr/>
        </p:nvSpPr>
        <p:spPr bwMode="auto">
          <a:xfrm>
            <a:off x="1371600" y="4038600"/>
            <a:ext cx="6096000" cy="1676400"/>
          </a:xfrm>
          <a:prstGeom prst="cloudCallout">
            <a:avLst>
              <a:gd name="adj1" fmla="val 32787"/>
              <a:gd name="adj2" fmla="val 33616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sz="2400" u="none">
                <a:latin typeface="Arial" charset="0"/>
              </a:rPr>
              <a:t>Bè xuôi sông La </a:t>
            </a:r>
            <a:r>
              <a:rPr lang="vi-VN" sz="2400" u="none">
                <a:latin typeface="Arial" charset="0"/>
              </a:rPr>
              <a:t>đư</a:t>
            </a:r>
            <a:r>
              <a:rPr lang="en-US" sz="2400" u="none">
                <a:latin typeface="Arial" charset="0"/>
              </a:rPr>
              <a:t>ợc kết   </a:t>
            </a:r>
          </a:p>
          <a:p>
            <a:pPr algn="ctr"/>
            <a:r>
              <a:rPr lang="en-US" sz="2400" u="none">
                <a:latin typeface="Arial" charset="0"/>
              </a:rPr>
              <a:t>bằng những loại gỗ</a:t>
            </a:r>
          </a:p>
          <a:p>
            <a:pPr algn="ctr"/>
            <a:r>
              <a:rPr lang="en-US" sz="2400" u="none">
                <a:latin typeface="Arial" charset="0"/>
              </a:rPr>
              <a:t>quý nào?</a:t>
            </a:r>
          </a:p>
        </p:txBody>
      </p:sp>
      <p:sp>
        <p:nvSpPr>
          <p:cNvPr id="17424" name="AutoShape 16"/>
          <p:cNvSpPr>
            <a:spLocks noChangeArrowheads="1"/>
          </p:cNvSpPr>
          <p:nvPr/>
        </p:nvSpPr>
        <p:spPr bwMode="auto">
          <a:xfrm>
            <a:off x="1371600" y="3733800"/>
            <a:ext cx="6248400" cy="2286000"/>
          </a:xfrm>
          <a:prstGeom prst="cloudCallout">
            <a:avLst>
              <a:gd name="adj1" fmla="val 32750"/>
              <a:gd name="adj2" fmla="val 38472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sz="2400" i="1" u="none">
                <a:latin typeface="Arial" charset="0"/>
              </a:rPr>
              <a:t>Dẻ cau, táu mật, muồng </a:t>
            </a:r>
            <a:r>
              <a:rPr lang="vi-VN" sz="2400" i="1" u="none">
                <a:latin typeface="Arial" charset="0"/>
              </a:rPr>
              <a:t>đ</a:t>
            </a:r>
            <a:r>
              <a:rPr lang="en-US" sz="2400" i="1" u="none">
                <a:latin typeface="Arial" charset="0"/>
              </a:rPr>
              <a:t>en,</a:t>
            </a:r>
          </a:p>
          <a:p>
            <a:pPr algn="ctr"/>
            <a:r>
              <a:rPr lang="en-US" sz="2400" i="1" u="none">
                <a:latin typeface="Arial" charset="0"/>
              </a:rPr>
              <a:t>trai </a:t>
            </a:r>
            <a:r>
              <a:rPr lang="vi-VN" sz="2400" i="1" u="none">
                <a:latin typeface="Arial" charset="0"/>
              </a:rPr>
              <a:t>đ</a:t>
            </a:r>
            <a:r>
              <a:rPr lang="en-US" sz="2400" i="1" u="none">
                <a:latin typeface="Arial" charset="0"/>
              </a:rPr>
              <a:t>ất, lát chun, lát hoa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70" decel="100000"/>
                                        <p:tgtEl>
                                          <p:spTgt spid="174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770" decel="100000"/>
                                        <p:tgtEl>
                                          <p:spTgt spid="1742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174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174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23" grpId="0" animBg="1"/>
      <p:bldP spid="174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i="1" smtClean="0">
                <a:latin typeface="Arial"/>
              </a:rPr>
              <a:t/>
            </a:r>
            <a:br>
              <a:rPr lang="en-US" sz="2400" i="1" smtClean="0">
                <a:latin typeface="Arial"/>
              </a:rPr>
            </a:br>
            <a:r>
              <a:rPr lang="en-US" sz="2400" i="1" smtClean="0">
                <a:latin typeface="Arial"/>
              </a:rPr>
              <a:t/>
            </a:r>
            <a:br>
              <a:rPr lang="en-US" sz="2400" i="1" smtClean="0">
                <a:latin typeface="Arial"/>
              </a:rPr>
            </a:br>
            <a:r>
              <a:rPr lang="en-US" sz="2400" i="1" smtClean="0">
                <a:latin typeface="Arial"/>
              </a:rPr>
              <a:t>Thứ hai ngày 2 tháng 2 n</a:t>
            </a:r>
            <a:r>
              <a:rPr lang="vi-VN" sz="2400" i="1" smtClean="0">
                <a:latin typeface="Arial"/>
              </a:rPr>
              <a:t>ă</a:t>
            </a:r>
            <a:r>
              <a:rPr lang="en-US" sz="2400" i="1" smtClean="0">
                <a:latin typeface="Arial"/>
              </a:rPr>
              <a:t>m 2009</a:t>
            </a:r>
            <a:br>
              <a:rPr lang="en-US" sz="2400" i="1" smtClean="0">
                <a:latin typeface="Arial"/>
              </a:rPr>
            </a:br>
            <a:r>
              <a:rPr lang="en-US" sz="4000" i="1" u="sng" smtClean="0">
                <a:latin typeface="Arial"/>
              </a:rPr>
              <a:t>Tập </a:t>
            </a:r>
            <a:r>
              <a:rPr lang="vi-VN" sz="4000" i="1" u="sng" smtClean="0">
                <a:latin typeface="Arial"/>
              </a:rPr>
              <a:t>đ</a:t>
            </a:r>
            <a:r>
              <a:rPr lang="en-US" sz="4000" i="1" u="sng" smtClean="0">
                <a:latin typeface="Arial"/>
              </a:rPr>
              <a:t>ọc</a:t>
            </a:r>
            <a:r>
              <a:rPr lang="en-US" sz="4000" i="1" smtClean="0">
                <a:latin typeface="Arial"/>
              </a:rPr>
              <a:t/>
            </a:r>
            <a:br>
              <a:rPr lang="en-US" sz="4000" i="1" smtClean="0">
                <a:latin typeface="Arial"/>
              </a:rPr>
            </a:br>
            <a:r>
              <a:rPr lang="en-US" sz="4000" i="1" smtClean="0">
                <a:solidFill>
                  <a:srgbClr val="FF0066"/>
                </a:solidFill>
                <a:latin typeface="Arial"/>
              </a:rPr>
              <a:t>Bè xuôi sông La</a:t>
            </a:r>
            <a:r>
              <a:rPr lang="en-US" sz="4000" i="1" smtClean="0">
                <a:latin typeface="Arial"/>
              </a:rPr>
              <a:t/>
            </a:r>
            <a:br>
              <a:rPr lang="en-US" sz="4000" i="1" smtClean="0">
                <a:latin typeface="Arial"/>
              </a:rPr>
            </a:br>
            <a:r>
              <a:rPr lang="en-US" sz="4000" i="1" smtClean="0">
                <a:latin typeface="Arial"/>
              </a:rPr>
              <a:t>                   </a:t>
            </a:r>
            <a:r>
              <a:rPr lang="en-US" sz="1800" i="1" smtClean="0">
                <a:latin typeface="Arial"/>
              </a:rPr>
              <a:t>Vũ Duy Thông</a:t>
            </a:r>
            <a:endParaRPr lang="en-US" sz="1800" i="1" u="sng" smtClean="0">
              <a:latin typeface="Arial"/>
            </a:endParaRPr>
          </a:p>
        </p:txBody>
      </p:sp>
      <p:sp>
        <p:nvSpPr>
          <p:cNvPr id="18468" name="Rectangle 36"/>
          <p:cNvSpPr>
            <a:spLocks noGrp="1" noChangeArrowheads="1"/>
          </p:cNvSpPr>
          <p:nvPr>
            <p:ph type="body" idx="1"/>
          </p:nvPr>
        </p:nvSpPr>
        <p:spPr>
          <a:xfrm>
            <a:off x="457200" y="2255838"/>
            <a:ext cx="8229600" cy="4297362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en-US" u="sng" smtClean="0">
              <a:latin typeface="Arial"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en-US" smtClean="0">
              <a:latin typeface="Arial"/>
            </a:endParaRPr>
          </a:p>
        </p:txBody>
      </p:sp>
      <p:pic>
        <p:nvPicPr>
          <p:cNvPr id="18470" name="Picture 38" descr="SL37263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8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33400" y="0"/>
            <a:ext cx="8153400" cy="13716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i="1" dirty="0" smtClean="0">
                <a:latin typeface="Arial"/>
              </a:rPr>
              <a:t/>
            </a:r>
            <a:br>
              <a:rPr lang="en-US" sz="2400" i="1" dirty="0" smtClean="0">
                <a:latin typeface="Arial"/>
              </a:rPr>
            </a:br>
            <a:r>
              <a:rPr lang="en-US" sz="2400" i="1" dirty="0" smtClean="0">
                <a:latin typeface="Arial"/>
              </a:rPr>
              <a:t/>
            </a:r>
            <a:br>
              <a:rPr lang="en-US" sz="2400" i="1" dirty="0" smtClean="0">
                <a:latin typeface="Arial"/>
              </a:rPr>
            </a:br>
            <a:r>
              <a:rPr lang="en-US" sz="2400" i="1" smtClean="0">
                <a:latin typeface="Arial"/>
              </a:rPr>
              <a:t/>
            </a:r>
            <a:br>
              <a:rPr lang="en-US" sz="2400" i="1" smtClean="0">
                <a:latin typeface="Arial"/>
              </a:rPr>
            </a:br>
            <a:r>
              <a:rPr lang="en-US" sz="4000" i="1" u="sng" smtClean="0">
                <a:latin typeface="Arial"/>
              </a:rPr>
              <a:t>Tập </a:t>
            </a:r>
            <a:r>
              <a:rPr lang="vi-VN" sz="4000" i="1" u="sng" smtClean="0">
                <a:latin typeface="Arial"/>
              </a:rPr>
              <a:t>đ</a:t>
            </a:r>
            <a:r>
              <a:rPr lang="en-US" sz="4000" i="1" u="sng" smtClean="0">
                <a:latin typeface="Arial"/>
              </a:rPr>
              <a:t>ọc</a:t>
            </a:r>
            <a:r>
              <a:rPr lang="en-US" sz="4000" i="1" smtClean="0">
                <a:latin typeface="Arial"/>
              </a:rPr>
              <a:t/>
            </a:r>
            <a:br>
              <a:rPr lang="en-US" sz="4000" i="1" smtClean="0">
                <a:latin typeface="Arial"/>
              </a:rPr>
            </a:br>
            <a:r>
              <a:rPr lang="en-US" sz="4000" i="1" smtClean="0">
                <a:solidFill>
                  <a:srgbClr val="FF0066"/>
                </a:solidFill>
                <a:latin typeface="Arial"/>
              </a:rPr>
              <a:t>Bè xuôi sông </a:t>
            </a:r>
            <a:r>
              <a:rPr lang="en-US" sz="4000" i="1" dirty="0" smtClean="0">
                <a:solidFill>
                  <a:srgbClr val="FF0066"/>
                </a:solidFill>
                <a:latin typeface="Arial"/>
              </a:rPr>
              <a:t>La</a:t>
            </a:r>
            <a:r>
              <a:rPr lang="en-US" sz="4000" i="1" dirty="0" smtClean="0">
                <a:latin typeface="Arial"/>
              </a:rPr>
              <a:t/>
            </a:r>
            <a:br>
              <a:rPr lang="en-US" sz="4000" i="1" dirty="0" smtClean="0">
                <a:latin typeface="Arial"/>
              </a:rPr>
            </a:br>
            <a:r>
              <a:rPr lang="en-US" sz="4000" i="1" smtClean="0">
                <a:latin typeface="Arial"/>
              </a:rPr>
              <a:t>                   </a:t>
            </a:r>
            <a:r>
              <a:rPr lang="en-US" sz="1800" i="1" smtClean="0">
                <a:latin typeface="Arial"/>
              </a:rPr>
              <a:t>Vũ </a:t>
            </a:r>
            <a:r>
              <a:rPr lang="en-US" sz="1800" i="1" err="1" smtClean="0">
                <a:latin typeface="Arial"/>
              </a:rPr>
              <a:t>Duy</a:t>
            </a:r>
            <a:r>
              <a:rPr lang="en-US" sz="1800" i="1" smtClean="0">
                <a:latin typeface="Arial"/>
              </a:rPr>
              <a:t> Thông</a:t>
            </a:r>
            <a:endParaRPr lang="en-US" sz="1800" i="1" u="sng" dirty="0" smtClean="0">
              <a:latin typeface="Arial"/>
            </a:endParaRP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86000"/>
            <a:ext cx="8229600" cy="429736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mtClean="0">
                <a:latin typeface="Arial"/>
              </a:rPr>
              <a:t>2. </a:t>
            </a:r>
            <a:r>
              <a:rPr lang="en-US" u="sng" smtClean="0">
                <a:latin typeface="Arial"/>
              </a:rPr>
              <a:t>Tìm hiểu bài</a:t>
            </a:r>
            <a:endParaRPr lang="en-US" smtClean="0">
              <a:latin typeface="Arial"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en-US" smtClean="0">
              <a:latin typeface="Arial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mtClean="0">
                <a:latin typeface="Arial"/>
              </a:rPr>
              <a:t>- Những bè gỗ - bầy trâu </a:t>
            </a:r>
            <a:r>
              <a:rPr lang="vi-VN" smtClean="0">
                <a:latin typeface="Arial"/>
              </a:rPr>
              <a:t>đ</a:t>
            </a:r>
            <a:r>
              <a:rPr lang="en-US" smtClean="0">
                <a:latin typeface="Arial"/>
              </a:rPr>
              <a:t>ằm mình, êm ả</a:t>
            </a:r>
            <a:endParaRPr lang="en-US" u="sng" smtClean="0">
              <a:latin typeface="Arial"/>
            </a:endParaRPr>
          </a:p>
          <a:p>
            <a:pPr eaLnBrk="1" hangingPunct="1">
              <a:buFontTx/>
              <a:buNone/>
              <a:defRPr/>
            </a:pPr>
            <a:r>
              <a:rPr lang="en-US" smtClean="0">
                <a:latin typeface="Arial"/>
              </a:rPr>
              <a:t>  N</a:t>
            </a:r>
            <a:r>
              <a:rPr lang="vi-VN" smtClean="0">
                <a:latin typeface="Arial"/>
              </a:rPr>
              <a:t>ư</a:t>
            </a:r>
            <a:r>
              <a:rPr lang="en-US" smtClean="0">
                <a:latin typeface="Arial"/>
              </a:rPr>
              <a:t>ớc sông - ánh mắt, bờ tre – hàng mi</a:t>
            </a:r>
          </a:p>
          <a:p>
            <a:pPr eaLnBrk="1" hangingPunct="1">
              <a:buFontTx/>
              <a:buNone/>
              <a:defRPr/>
            </a:pPr>
            <a:r>
              <a:rPr lang="en-US" smtClean="0">
                <a:latin typeface="Arial"/>
              </a:rPr>
              <a:t>  </a:t>
            </a:r>
          </a:p>
        </p:txBody>
      </p:sp>
      <p:sp>
        <p:nvSpPr>
          <p:cNvPr id="70660" name="AutoShape 4"/>
          <p:cNvSpPr>
            <a:spLocks noChangeArrowheads="1"/>
          </p:cNvSpPr>
          <p:nvPr/>
        </p:nvSpPr>
        <p:spPr bwMode="auto">
          <a:xfrm>
            <a:off x="457200" y="3124200"/>
            <a:ext cx="3733800" cy="3505200"/>
          </a:xfrm>
          <a:prstGeom prst="rightArrow">
            <a:avLst>
              <a:gd name="adj1" fmla="val 46648"/>
              <a:gd name="adj2" fmla="val 2663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u="none">
                <a:latin typeface="Arial" charset="0"/>
              </a:rPr>
              <a:t>Những bè gỗ </a:t>
            </a:r>
            <a:r>
              <a:rPr lang="vi-VN" sz="2400" u="none">
                <a:latin typeface="Arial" charset="0"/>
              </a:rPr>
              <a:t>đư</a:t>
            </a:r>
            <a:r>
              <a:rPr lang="en-US" sz="2400" u="none">
                <a:latin typeface="Arial" charset="0"/>
              </a:rPr>
              <a:t>ợc tác </a:t>
            </a:r>
          </a:p>
          <a:p>
            <a:pPr algn="ctr"/>
            <a:r>
              <a:rPr lang="en-US" sz="2400" u="none">
                <a:latin typeface="Arial" charset="0"/>
              </a:rPr>
              <a:t>giả ví với gì?</a:t>
            </a:r>
          </a:p>
        </p:txBody>
      </p:sp>
      <p:pic>
        <p:nvPicPr>
          <p:cNvPr id="70661" name="Picture 5" descr="SL37263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7200" y="2667000"/>
            <a:ext cx="48768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0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" dur="500"/>
                                        <p:tgtEl>
                                          <p:spTgt spid="706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" dur="500"/>
                                        <p:tgtEl>
                                          <p:spTgt spid="706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0" grpId="0" animBg="1"/>
      <p:bldP spid="70660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000" i="1" smtClean="0">
                <a:latin typeface="Arial"/>
              </a:rPr>
              <a:t>                 </a:t>
            </a:r>
            <a:br>
              <a:rPr lang="en-US" sz="2000" i="1" smtClean="0">
                <a:latin typeface="Arial"/>
              </a:rPr>
            </a:br>
            <a:r>
              <a:rPr lang="en-US" sz="4000" i="1" smtClean="0">
                <a:latin typeface="Arial"/>
              </a:rPr>
              <a:t/>
            </a:r>
            <a:br>
              <a:rPr lang="en-US" sz="4000" i="1" smtClean="0">
                <a:latin typeface="Arial"/>
              </a:rPr>
            </a:br>
            <a:r>
              <a:rPr lang="en-US" sz="4000" i="1" smtClean="0">
                <a:latin typeface="Arial"/>
              </a:rPr>
              <a:t>                       </a:t>
            </a:r>
            <a:endParaRPr lang="en-US" sz="1800" i="1" u="sng" smtClean="0">
              <a:latin typeface="Arial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332038"/>
            <a:ext cx="8229600" cy="4525962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en-US" smtClean="0">
              <a:latin typeface="Arial"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en-US" smtClean="0">
              <a:latin typeface="Arial"/>
            </a:endParaRPr>
          </a:p>
        </p:txBody>
      </p:sp>
      <p:pic>
        <p:nvPicPr>
          <p:cNvPr id="19473" name="Picture 1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4" name="Picture 1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9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2000"/>
                                        <p:tgtEl>
                                          <p:spTgt spid="194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194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194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9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Stream">
  <a:themeElements>
    <a:clrScheme name="1_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1_Stream">
      <a:majorFont>
        <a:latin typeface=".VnArial"/>
        <a:ea typeface=""/>
        <a:cs typeface=""/>
      </a:majorFont>
      <a:minorFont>
        <a:latin typeface=".Vn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Arial" pitchFamily="34" charset="0"/>
          </a:defRPr>
        </a:defPPr>
      </a:lstStyle>
    </a:lnDef>
  </a:objectDefaults>
  <a:extraClrSchemeLst>
    <a:extraClrScheme>
      <a:clrScheme name="1_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1763</TotalTime>
  <Words>563</Words>
  <Application>Microsoft Office PowerPoint</Application>
  <PresentationFormat>On-screen Show (4:3)</PresentationFormat>
  <Paragraphs>125</Paragraphs>
  <Slides>17</Slides>
  <Notes>0</Notes>
  <HiddenSlides>0</HiddenSlides>
  <MMClips>3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.VnArial</vt:lpstr>
      <vt:lpstr>Arial</vt:lpstr>
      <vt:lpstr>Wingdings</vt:lpstr>
      <vt:lpstr>1_Stream</vt:lpstr>
      <vt:lpstr>Microsoft Clip Gallery</vt:lpstr>
      <vt:lpstr>Slide 1</vt:lpstr>
      <vt:lpstr>                    Tập đọc </vt:lpstr>
      <vt:lpstr>Slide 3</vt:lpstr>
      <vt:lpstr>  </vt:lpstr>
      <vt:lpstr>              Tập đọc Bè xuôi sông La                            Vũ Duy Thông</vt:lpstr>
      <vt:lpstr>   Tập đọc Bè xuôi sông La                                 Vũ Duy Thông                      </vt:lpstr>
      <vt:lpstr>  Thứ hai ngày 2 tháng 2 năm 2009 Tập đọc Bè xuôi sông La                    Vũ Duy Thông</vt:lpstr>
      <vt:lpstr>   Tập đọc Bè xuôi sông La                    Vũ Duy Thông</vt:lpstr>
      <vt:lpstr>                                          </vt:lpstr>
      <vt:lpstr>                     Tập đọc Bè xuôi sông La                        Vũ Duy Thông</vt:lpstr>
      <vt:lpstr>                     Tập đọc Bè xuôi sông La                        Vũ Duy Thông</vt:lpstr>
      <vt:lpstr>                     Tập đọc Bè xuôi sông La                        Vũ Duy Thông</vt:lpstr>
      <vt:lpstr>          Tập đọc Bè xuôi sông La                       Vũ Duy Thông</vt:lpstr>
      <vt:lpstr>          Tập đọc Bè xuôi sông La                       Vũ Duy Thông</vt:lpstr>
      <vt:lpstr>Slide 15</vt:lpstr>
      <vt:lpstr>          Tập đọc Bè xuôi sông La                       Vũ Duy Thông</vt:lpstr>
      <vt:lpstr>         Tập đọc Bè xuôi sông La                       Vũ Duy Thông</vt:lpstr>
    </vt:vector>
  </TitlesOfParts>
  <Company>16 Tran Phu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TËp ®äc Anh hïng Lao ®éng TrÇn ®¹i NghÜa</dc:title>
  <dc:creator>Vanxuan</dc:creator>
  <cp:lastModifiedBy>CSTeam</cp:lastModifiedBy>
  <cp:revision>111</cp:revision>
  <dcterms:created xsi:type="dcterms:W3CDTF">2009-01-26T15:35:06Z</dcterms:created>
  <dcterms:modified xsi:type="dcterms:W3CDTF">2016-06-30T01:49:06Z</dcterms:modified>
</cp:coreProperties>
</file>